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911" r:id="rId1"/>
  </p:sldMasterIdLst>
  <p:notesMasterIdLst>
    <p:notesMasterId r:id="rId33"/>
  </p:notesMasterIdLst>
  <p:sldIdLst>
    <p:sldId id="256" r:id="rId2"/>
    <p:sldId id="339" r:id="rId3"/>
    <p:sldId id="408" r:id="rId4"/>
    <p:sldId id="258" r:id="rId5"/>
    <p:sldId id="409" r:id="rId6"/>
    <p:sldId id="412" r:id="rId7"/>
    <p:sldId id="411" r:id="rId8"/>
    <p:sldId id="389" r:id="rId9"/>
    <p:sldId id="390" r:id="rId10"/>
    <p:sldId id="391" r:id="rId11"/>
    <p:sldId id="392" r:id="rId12"/>
    <p:sldId id="393" r:id="rId13"/>
    <p:sldId id="413" r:id="rId14"/>
    <p:sldId id="414" r:id="rId15"/>
    <p:sldId id="415" r:id="rId16"/>
    <p:sldId id="310" r:id="rId17"/>
    <p:sldId id="261" r:id="rId18"/>
    <p:sldId id="395" r:id="rId19"/>
    <p:sldId id="396" r:id="rId20"/>
    <p:sldId id="397" r:id="rId21"/>
    <p:sldId id="362" r:id="rId22"/>
    <p:sldId id="416" r:id="rId23"/>
    <p:sldId id="399" r:id="rId24"/>
    <p:sldId id="400" r:id="rId25"/>
    <p:sldId id="401" r:id="rId26"/>
    <p:sldId id="402" r:id="rId27"/>
    <p:sldId id="403" r:id="rId28"/>
    <p:sldId id="404" r:id="rId29"/>
    <p:sldId id="405" r:id="rId30"/>
    <p:sldId id="398" r:id="rId31"/>
    <p:sldId id="406" r:id="rId32"/>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sin título" id="{D925C140-5B79-FD4E-BD7E-61AC7CD2971A}">
          <p14:sldIdLst>
            <p14:sldId id="256"/>
            <p14:sldId id="339"/>
            <p14:sldId id="408"/>
            <p14:sldId id="258"/>
            <p14:sldId id="409"/>
            <p14:sldId id="412"/>
            <p14:sldId id="411"/>
            <p14:sldId id="389"/>
            <p14:sldId id="390"/>
            <p14:sldId id="391"/>
            <p14:sldId id="392"/>
            <p14:sldId id="393"/>
            <p14:sldId id="413"/>
            <p14:sldId id="414"/>
            <p14:sldId id="415"/>
            <p14:sldId id="310"/>
            <p14:sldId id="261"/>
            <p14:sldId id="395"/>
            <p14:sldId id="396"/>
            <p14:sldId id="397"/>
            <p14:sldId id="362"/>
            <p14:sldId id="416"/>
            <p14:sldId id="399"/>
            <p14:sldId id="400"/>
            <p14:sldId id="401"/>
            <p14:sldId id="402"/>
            <p14:sldId id="403"/>
            <p14:sldId id="404"/>
            <p14:sldId id="405"/>
            <p14:sldId id="398"/>
            <p14:sldId id="40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B4A9"/>
    <a:srgbClr val="62C9AE"/>
    <a:srgbClr val="D20527"/>
    <a:srgbClr val="FDA9B7"/>
    <a:srgbClr val="5EAFA6"/>
    <a:srgbClr val="608CAB"/>
    <a:srgbClr val="969696"/>
    <a:srgbClr val="5CB37C"/>
    <a:srgbClr val="9BBB59"/>
    <a:srgbClr val="8064A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39" autoAdjust="0"/>
    <p:restoredTop sz="83818" autoAdjust="0"/>
  </p:normalViewPr>
  <p:slideViewPr>
    <p:cSldViewPr snapToGrid="0" snapToObjects="1">
      <p:cViewPr varScale="1">
        <p:scale>
          <a:sx n="58" d="100"/>
          <a:sy n="58" d="100"/>
        </p:scale>
        <p:origin x="606" y="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56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F57D9E-67E6-4E22-B56D-A778A115ACA6}" type="doc">
      <dgm:prSet loTypeId="urn:microsoft.com/office/officeart/2005/8/layout/radial3" loCatId="cycle" qsTypeId="urn:microsoft.com/office/officeart/2005/8/quickstyle/simple1" qsCatId="simple" csTypeId="urn:microsoft.com/office/officeart/2005/8/colors/accent1_1" csCatId="accent1" phldr="1"/>
      <dgm:spPr/>
      <dgm:t>
        <a:bodyPr/>
        <a:lstStyle/>
        <a:p>
          <a:endParaRPr lang="es-ES"/>
        </a:p>
      </dgm:t>
    </dgm:pt>
    <dgm:pt modelId="{E3BA0988-7EAB-44FC-95C9-0AB2F6F74DD4}">
      <dgm:prSet phldrT="[Texto]"/>
      <dgm:spPr/>
      <dgm:t>
        <a:bodyPr/>
        <a:lstStyle/>
        <a:p>
          <a:r>
            <a:rPr lang="es-ES" dirty="0"/>
            <a:t>PREVENCIÓN DE LA DEPRESIÓN</a:t>
          </a:r>
        </a:p>
        <a:p>
          <a:r>
            <a:rPr lang="es-ES" dirty="0"/>
            <a:t>epredictD</a:t>
          </a:r>
        </a:p>
      </dgm:t>
    </dgm:pt>
    <dgm:pt modelId="{6E822942-779A-47D0-AB0E-96B04446A2EC}" type="parTrans" cxnId="{CAE75017-4D69-44F9-9D46-665F524330C3}">
      <dgm:prSet/>
      <dgm:spPr/>
      <dgm:t>
        <a:bodyPr/>
        <a:lstStyle/>
        <a:p>
          <a:endParaRPr lang="es-ES"/>
        </a:p>
      </dgm:t>
    </dgm:pt>
    <dgm:pt modelId="{CA5DBD3F-D1FC-4A15-86B5-8C7A198BE137}" type="sibTrans" cxnId="{CAE75017-4D69-44F9-9D46-665F524330C3}">
      <dgm:prSet/>
      <dgm:spPr/>
      <dgm:t>
        <a:bodyPr/>
        <a:lstStyle/>
        <a:p>
          <a:endParaRPr lang="es-ES"/>
        </a:p>
      </dgm:t>
    </dgm:pt>
    <dgm:pt modelId="{517B1FBB-043B-4D96-B668-1F56A22BA590}">
      <dgm:prSet phldrT="[Texto]">
        <dgm:style>
          <a:lnRef idx="2">
            <a:schemeClr val="accent6"/>
          </a:lnRef>
          <a:fillRef idx="1">
            <a:schemeClr val="lt1"/>
          </a:fillRef>
          <a:effectRef idx="0">
            <a:schemeClr val="accent6"/>
          </a:effectRef>
          <a:fontRef idx="minor">
            <a:schemeClr val="dk1"/>
          </a:fontRef>
        </dgm:style>
      </dgm:prSet>
      <dgm:spPr>
        <a:solidFill>
          <a:srgbClr val="FDA9B7"/>
        </a:solidFill>
      </dgm:spPr>
      <dgm:t>
        <a:bodyPr/>
        <a:lstStyle/>
        <a:p>
          <a:r>
            <a:rPr lang="es-ES" dirty="0"/>
            <a:t>Paciente</a:t>
          </a:r>
        </a:p>
      </dgm:t>
    </dgm:pt>
    <dgm:pt modelId="{09C4CD4F-580C-4CDD-A7EB-FC5B215EAF65}" type="parTrans" cxnId="{3A5CCE5D-6E91-409B-908C-74F1415A7CA8}">
      <dgm:prSet/>
      <dgm:spPr/>
      <dgm:t>
        <a:bodyPr/>
        <a:lstStyle/>
        <a:p>
          <a:endParaRPr lang="es-ES"/>
        </a:p>
      </dgm:t>
    </dgm:pt>
    <dgm:pt modelId="{024650AD-3C68-484C-A400-D48C1B3EC60D}" type="sibTrans" cxnId="{3A5CCE5D-6E91-409B-908C-74F1415A7CA8}">
      <dgm:prSet/>
      <dgm:spPr/>
      <dgm:t>
        <a:bodyPr/>
        <a:lstStyle/>
        <a:p>
          <a:endParaRPr lang="es-ES"/>
        </a:p>
      </dgm:t>
    </dgm:pt>
    <dgm:pt modelId="{604E5C85-1AC6-4921-8439-F07B0EC3753F}">
      <dgm:prSet phldrT="[Texto]"/>
      <dgm:spPr>
        <a:solidFill>
          <a:schemeClr val="bg2">
            <a:lumMod val="75000"/>
            <a:alpha val="50000"/>
          </a:schemeClr>
        </a:solidFill>
      </dgm:spPr>
      <dgm:t>
        <a:bodyPr/>
        <a:lstStyle/>
        <a:p>
          <a:r>
            <a:rPr lang="es-ES" dirty="0"/>
            <a:t>Aplicativo e-predictD</a:t>
          </a:r>
        </a:p>
      </dgm:t>
    </dgm:pt>
    <dgm:pt modelId="{4E568750-D44A-489C-8B65-B16D523AF8EA}" type="parTrans" cxnId="{4D1814DB-E43F-4C6C-A900-77CB4A44E4C7}">
      <dgm:prSet/>
      <dgm:spPr/>
      <dgm:t>
        <a:bodyPr/>
        <a:lstStyle/>
        <a:p>
          <a:endParaRPr lang="es-ES"/>
        </a:p>
      </dgm:t>
    </dgm:pt>
    <dgm:pt modelId="{8A14D4C4-56A0-46AF-99BC-AA9D353F9E1E}" type="sibTrans" cxnId="{4D1814DB-E43F-4C6C-A900-77CB4A44E4C7}">
      <dgm:prSet/>
      <dgm:spPr/>
      <dgm:t>
        <a:bodyPr/>
        <a:lstStyle/>
        <a:p>
          <a:endParaRPr lang="es-ES"/>
        </a:p>
      </dgm:t>
    </dgm:pt>
    <dgm:pt modelId="{473EEE2D-E816-4896-BD5A-4663C019515A}">
      <dgm:prSet phldrT="[Texto]"/>
      <dgm:spPr>
        <a:solidFill>
          <a:srgbClr val="62C9AE">
            <a:alpha val="50000"/>
          </a:srgbClr>
        </a:solidFill>
      </dgm:spPr>
      <dgm:t>
        <a:bodyPr/>
        <a:lstStyle/>
        <a:p>
          <a:r>
            <a:rPr lang="es-ES" dirty="0"/>
            <a:t>Médico/a de familia</a:t>
          </a:r>
        </a:p>
      </dgm:t>
    </dgm:pt>
    <dgm:pt modelId="{B2731915-D955-4842-8B69-36590B388B2C}" type="parTrans" cxnId="{38E77942-BFA1-454E-A380-22BF1D8A61D8}">
      <dgm:prSet/>
      <dgm:spPr/>
      <dgm:t>
        <a:bodyPr/>
        <a:lstStyle/>
        <a:p>
          <a:endParaRPr lang="es-ES"/>
        </a:p>
      </dgm:t>
    </dgm:pt>
    <dgm:pt modelId="{D9E89575-B34F-4F72-B77F-F3F0C60DF41F}" type="sibTrans" cxnId="{38E77942-BFA1-454E-A380-22BF1D8A61D8}">
      <dgm:prSet/>
      <dgm:spPr/>
      <dgm:t>
        <a:bodyPr/>
        <a:lstStyle/>
        <a:p>
          <a:endParaRPr lang="es-ES"/>
        </a:p>
      </dgm:t>
    </dgm:pt>
    <dgm:pt modelId="{73876B72-48B2-4EDF-8EF0-1FE74D071BDA}" type="pres">
      <dgm:prSet presAssocID="{04F57D9E-67E6-4E22-B56D-A778A115ACA6}" presName="composite" presStyleCnt="0">
        <dgm:presLayoutVars>
          <dgm:chMax val="1"/>
          <dgm:dir/>
          <dgm:resizeHandles val="exact"/>
        </dgm:presLayoutVars>
      </dgm:prSet>
      <dgm:spPr/>
      <dgm:t>
        <a:bodyPr/>
        <a:lstStyle/>
        <a:p>
          <a:endParaRPr lang="es-ES"/>
        </a:p>
      </dgm:t>
    </dgm:pt>
    <dgm:pt modelId="{6058557F-7F68-4D9B-88A1-6AB641E143AF}" type="pres">
      <dgm:prSet presAssocID="{04F57D9E-67E6-4E22-B56D-A778A115ACA6}" presName="radial" presStyleCnt="0">
        <dgm:presLayoutVars>
          <dgm:animLvl val="ctr"/>
        </dgm:presLayoutVars>
      </dgm:prSet>
      <dgm:spPr/>
    </dgm:pt>
    <dgm:pt modelId="{C9266020-A27F-4DF0-BE15-C1DAF54D84A7}" type="pres">
      <dgm:prSet presAssocID="{E3BA0988-7EAB-44FC-95C9-0AB2F6F74DD4}" presName="centerShape" presStyleLbl="vennNode1" presStyleIdx="0" presStyleCnt="4"/>
      <dgm:spPr/>
      <dgm:t>
        <a:bodyPr/>
        <a:lstStyle/>
        <a:p>
          <a:endParaRPr lang="es-ES"/>
        </a:p>
      </dgm:t>
    </dgm:pt>
    <dgm:pt modelId="{1D144676-6D0A-406F-839C-9BD120167E1D}" type="pres">
      <dgm:prSet presAssocID="{517B1FBB-043B-4D96-B668-1F56A22BA590}" presName="node" presStyleLbl="vennNode1" presStyleIdx="1" presStyleCnt="4">
        <dgm:presLayoutVars>
          <dgm:bulletEnabled val="1"/>
        </dgm:presLayoutVars>
      </dgm:prSet>
      <dgm:spPr/>
      <dgm:t>
        <a:bodyPr/>
        <a:lstStyle/>
        <a:p>
          <a:endParaRPr lang="es-ES"/>
        </a:p>
      </dgm:t>
    </dgm:pt>
    <dgm:pt modelId="{33AE11B9-E4B7-4DEF-A2FE-DA4DA2817A89}" type="pres">
      <dgm:prSet presAssocID="{604E5C85-1AC6-4921-8439-F07B0EC3753F}" presName="node" presStyleLbl="vennNode1" presStyleIdx="2" presStyleCnt="4">
        <dgm:presLayoutVars>
          <dgm:bulletEnabled val="1"/>
        </dgm:presLayoutVars>
      </dgm:prSet>
      <dgm:spPr/>
      <dgm:t>
        <a:bodyPr/>
        <a:lstStyle/>
        <a:p>
          <a:endParaRPr lang="es-ES"/>
        </a:p>
      </dgm:t>
    </dgm:pt>
    <dgm:pt modelId="{F9CCEA71-C5EC-4E22-A3BA-4B0BBFD6B4D9}" type="pres">
      <dgm:prSet presAssocID="{473EEE2D-E816-4896-BD5A-4663C019515A}" presName="node" presStyleLbl="vennNode1" presStyleIdx="3" presStyleCnt="4">
        <dgm:presLayoutVars>
          <dgm:bulletEnabled val="1"/>
        </dgm:presLayoutVars>
      </dgm:prSet>
      <dgm:spPr/>
      <dgm:t>
        <a:bodyPr/>
        <a:lstStyle/>
        <a:p>
          <a:endParaRPr lang="es-ES"/>
        </a:p>
      </dgm:t>
    </dgm:pt>
  </dgm:ptLst>
  <dgm:cxnLst>
    <dgm:cxn modelId="{3A5CCE5D-6E91-409B-908C-74F1415A7CA8}" srcId="{E3BA0988-7EAB-44FC-95C9-0AB2F6F74DD4}" destId="{517B1FBB-043B-4D96-B668-1F56A22BA590}" srcOrd="0" destOrd="0" parTransId="{09C4CD4F-580C-4CDD-A7EB-FC5B215EAF65}" sibTransId="{024650AD-3C68-484C-A400-D48C1B3EC60D}"/>
    <dgm:cxn modelId="{509BC971-C705-4A4B-A5C9-634943517923}" type="presOf" srcId="{E3BA0988-7EAB-44FC-95C9-0AB2F6F74DD4}" destId="{C9266020-A27F-4DF0-BE15-C1DAF54D84A7}" srcOrd="0" destOrd="0" presId="urn:microsoft.com/office/officeart/2005/8/layout/radial3"/>
    <dgm:cxn modelId="{E8048397-9BFA-4644-8A38-1C186E4220F7}" type="presOf" srcId="{517B1FBB-043B-4D96-B668-1F56A22BA590}" destId="{1D144676-6D0A-406F-839C-9BD120167E1D}" srcOrd="0" destOrd="0" presId="urn:microsoft.com/office/officeart/2005/8/layout/radial3"/>
    <dgm:cxn modelId="{38E77942-BFA1-454E-A380-22BF1D8A61D8}" srcId="{E3BA0988-7EAB-44FC-95C9-0AB2F6F74DD4}" destId="{473EEE2D-E816-4896-BD5A-4663C019515A}" srcOrd="2" destOrd="0" parTransId="{B2731915-D955-4842-8B69-36590B388B2C}" sibTransId="{D9E89575-B34F-4F72-B77F-F3F0C60DF41F}"/>
    <dgm:cxn modelId="{CAE75017-4D69-44F9-9D46-665F524330C3}" srcId="{04F57D9E-67E6-4E22-B56D-A778A115ACA6}" destId="{E3BA0988-7EAB-44FC-95C9-0AB2F6F74DD4}" srcOrd="0" destOrd="0" parTransId="{6E822942-779A-47D0-AB0E-96B04446A2EC}" sibTransId="{CA5DBD3F-D1FC-4A15-86B5-8C7A198BE137}"/>
    <dgm:cxn modelId="{9A58C59D-D667-4B3D-B326-D13938F0F482}" type="presOf" srcId="{473EEE2D-E816-4896-BD5A-4663C019515A}" destId="{F9CCEA71-C5EC-4E22-A3BA-4B0BBFD6B4D9}" srcOrd="0" destOrd="0" presId="urn:microsoft.com/office/officeart/2005/8/layout/radial3"/>
    <dgm:cxn modelId="{AE2F67E1-632B-4466-B501-BD43479A5260}" type="presOf" srcId="{604E5C85-1AC6-4921-8439-F07B0EC3753F}" destId="{33AE11B9-E4B7-4DEF-A2FE-DA4DA2817A89}" srcOrd="0" destOrd="0" presId="urn:microsoft.com/office/officeart/2005/8/layout/radial3"/>
    <dgm:cxn modelId="{4F1F694B-327A-4908-AF37-C3DA773F6DA0}" type="presOf" srcId="{04F57D9E-67E6-4E22-B56D-A778A115ACA6}" destId="{73876B72-48B2-4EDF-8EF0-1FE74D071BDA}" srcOrd="0" destOrd="0" presId="urn:microsoft.com/office/officeart/2005/8/layout/radial3"/>
    <dgm:cxn modelId="{4D1814DB-E43F-4C6C-A900-77CB4A44E4C7}" srcId="{E3BA0988-7EAB-44FC-95C9-0AB2F6F74DD4}" destId="{604E5C85-1AC6-4921-8439-F07B0EC3753F}" srcOrd="1" destOrd="0" parTransId="{4E568750-D44A-489C-8B65-B16D523AF8EA}" sibTransId="{8A14D4C4-56A0-46AF-99BC-AA9D353F9E1E}"/>
    <dgm:cxn modelId="{EB3DD6EB-613F-4269-8E14-5C165CDCCF4D}" type="presParOf" srcId="{73876B72-48B2-4EDF-8EF0-1FE74D071BDA}" destId="{6058557F-7F68-4D9B-88A1-6AB641E143AF}" srcOrd="0" destOrd="0" presId="urn:microsoft.com/office/officeart/2005/8/layout/radial3"/>
    <dgm:cxn modelId="{0F2C4848-0006-4BE2-B74C-5CFCD0A4192E}" type="presParOf" srcId="{6058557F-7F68-4D9B-88A1-6AB641E143AF}" destId="{C9266020-A27F-4DF0-BE15-C1DAF54D84A7}" srcOrd="0" destOrd="0" presId="urn:microsoft.com/office/officeart/2005/8/layout/radial3"/>
    <dgm:cxn modelId="{A4E8742F-7C8A-47B4-B1F8-67C7FECDA97B}" type="presParOf" srcId="{6058557F-7F68-4D9B-88A1-6AB641E143AF}" destId="{1D144676-6D0A-406F-839C-9BD120167E1D}" srcOrd="1" destOrd="0" presId="urn:microsoft.com/office/officeart/2005/8/layout/radial3"/>
    <dgm:cxn modelId="{0B614907-02ED-48F6-BFD8-6B077AE4ACA9}" type="presParOf" srcId="{6058557F-7F68-4D9B-88A1-6AB641E143AF}" destId="{33AE11B9-E4B7-4DEF-A2FE-DA4DA2817A89}" srcOrd="2" destOrd="0" presId="urn:microsoft.com/office/officeart/2005/8/layout/radial3"/>
    <dgm:cxn modelId="{2655CCB1-60CF-444C-8A9C-68CA7F1D74EE}" type="presParOf" srcId="{6058557F-7F68-4D9B-88A1-6AB641E143AF}" destId="{F9CCEA71-C5EC-4E22-A3BA-4B0BBFD6B4D9}" srcOrd="3" destOrd="0" presId="urn:microsoft.com/office/officeart/2005/8/layout/radial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266020-A27F-4DF0-BE15-C1DAF54D84A7}">
      <dsp:nvSpPr>
        <dsp:cNvPr id="0" name=""/>
        <dsp:cNvSpPr/>
      </dsp:nvSpPr>
      <dsp:spPr>
        <a:xfrm>
          <a:off x="1799828" y="1189854"/>
          <a:ext cx="2496343" cy="2496343"/>
        </a:xfrm>
        <a:prstGeom prst="ellipse">
          <a:avLst/>
        </a:prstGeom>
        <a:solidFill>
          <a:schemeClr val="lt1">
            <a:alpha val="5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s-ES" sz="2500" kern="1200" dirty="0"/>
            <a:t>PREVENCIÓN DE LA DEPRESIÓN</a:t>
          </a:r>
        </a:p>
        <a:p>
          <a:pPr lvl="0" algn="ctr" defTabSz="1111250">
            <a:lnSpc>
              <a:spcPct val="90000"/>
            </a:lnSpc>
            <a:spcBef>
              <a:spcPct val="0"/>
            </a:spcBef>
            <a:spcAft>
              <a:spcPct val="35000"/>
            </a:spcAft>
          </a:pPr>
          <a:r>
            <a:rPr lang="es-ES" sz="2500" kern="1200" dirty="0"/>
            <a:t>epredictD</a:t>
          </a:r>
        </a:p>
      </dsp:txBody>
      <dsp:txXfrm>
        <a:off x="2165409" y="1555435"/>
        <a:ext cx="1765181" cy="1765181"/>
      </dsp:txXfrm>
    </dsp:sp>
    <dsp:sp modelId="{1D144676-6D0A-406F-839C-9BD120167E1D}">
      <dsp:nvSpPr>
        <dsp:cNvPr id="0" name=""/>
        <dsp:cNvSpPr/>
      </dsp:nvSpPr>
      <dsp:spPr>
        <a:xfrm>
          <a:off x="2423914" y="189835"/>
          <a:ext cx="1248171" cy="1248171"/>
        </a:xfrm>
        <a:prstGeom prst="ellipse">
          <a:avLst/>
        </a:prstGeom>
        <a:solidFill>
          <a:srgbClr val="FDA9B7"/>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a:t>Paciente</a:t>
          </a:r>
        </a:p>
      </dsp:txBody>
      <dsp:txXfrm>
        <a:off x="2606704" y="372625"/>
        <a:ext cx="882591" cy="882591"/>
      </dsp:txXfrm>
    </dsp:sp>
    <dsp:sp modelId="{33AE11B9-E4B7-4DEF-A2FE-DA4DA2817A89}">
      <dsp:nvSpPr>
        <dsp:cNvPr id="0" name=""/>
        <dsp:cNvSpPr/>
      </dsp:nvSpPr>
      <dsp:spPr>
        <a:xfrm>
          <a:off x="3830430" y="2625992"/>
          <a:ext cx="1248171" cy="1248171"/>
        </a:xfrm>
        <a:prstGeom prst="ellipse">
          <a:avLst/>
        </a:prstGeom>
        <a:solidFill>
          <a:schemeClr val="bg2">
            <a:lumMod val="75000"/>
            <a:alpha val="5000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a:t>Aplicativo e-predictD</a:t>
          </a:r>
        </a:p>
      </dsp:txBody>
      <dsp:txXfrm>
        <a:off x="4013220" y="2808782"/>
        <a:ext cx="882591" cy="882591"/>
      </dsp:txXfrm>
    </dsp:sp>
    <dsp:sp modelId="{F9CCEA71-C5EC-4E22-A3BA-4B0BBFD6B4D9}">
      <dsp:nvSpPr>
        <dsp:cNvPr id="0" name=""/>
        <dsp:cNvSpPr/>
      </dsp:nvSpPr>
      <dsp:spPr>
        <a:xfrm>
          <a:off x="1017397" y="2625992"/>
          <a:ext cx="1248171" cy="1248171"/>
        </a:xfrm>
        <a:prstGeom prst="ellipse">
          <a:avLst/>
        </a:prstGeom>
        <a:solidFill>
          <a:srgbClr val="62C9AE">
            <a:alpha val="50000"/>
          </a:srgb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a:t>Médico/a de familia</a:t>
          </a:r>
        </a:p>
      </dsp:txBody>
      <dsp:txXfrm>
        <a:off x="1200187" y="2808782"/>
        <a:ext cx="882591" cy="882591"/>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A5CB7E-F0CE-4B9B-A8AC-1F46D508BA74}" type="datetimeFigureOut">
              <a:rPr lang="es-ES" smtClean="0"/>
              <a:pPr/>
              <a:t>11/06/2019</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845AE3-75CE-47B8-A2EE-D8610BA0E9F6}" type="slidenum">
              <a:rPr lang="es-ES" smtClean="0"/>
              <a:pPr/>
              <a:t>‹Nº›</a:t>
            </a:fld>
            <a:endParaRPr lang="es-ES"/>
          </a:p>
        </p:txBody>
      </p:sp>
    </p:spTree>
    <p:extLst>
      <p:ext uri="{BB962C8B-B14F-4D97-AF65-F5344CB8AC3E}">
        <p14:creationId xmlns:p14="http://schemas.microsoft.com/office/powerpoint/2010/main" val="3658769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0" kern="1200" dirty="0">
                <a:solidFill>
                  <a:schemeClr val="tx1"/>
                </a:solidFill>
                <a:effectLst/>
                <a:latin typeface="+mn-lt"/>
                <a:ea typeface="+mn-ea"/>
                <a:cs typeface="+mn-cs"/>
              </a:rPr>
              <a:t>El programa de prevención de la depresión </a:t>
            </a:r>
            <a:r>
              <a:rPr lang="es-ES" sz="1200" b="1" kern="1200" dirty="0">
                <a:solidFill>
                  <a:schemeClr val="tx1"/>
                </a:solidFill>
                <a:effectLst/>
                <a:latin typeface="+mn-lt"/>
                <a:ea typeface="+mn-ea"/>
                <a:cs typeface="+mn-cs"/>
              </a:rPr>
              <a:t>e-predictD</a:t>
            </a:r>
            <a:r>
              <a:rPr lang="es-ES" sz="1200" b="0" kern="1200" dirty="0">
                <a:solidFill>
                  <a:schemeClr val="tx1"/>
                </a:solidFill>
                <a:effectLst/>
                <a:latin typeface="+mn-lt"/>
                <a:ea typeface="+mn-ea"/>
                <a:cs typeface="+mn-cs"/>
              </a:rPr>
              <a:t> se basa en una relación triangular entre el/la paciente, el/la médico/a de familia y el aplicativo </a:t>
            </a:r>
            <a:r>
              <a:rPr lang="es-ES" sz="1200" b="1" kern="1200" dirty="0">
                <a:solidFill>
                  <a:schemeClr val="tx1"/>
                </a:solidFill>
                <a:effectLst/>
                <a:latin typeface="+mn-lt"/>
                <a:ea typeface="+mn-ea"/>
                <a:cs typeface="+mn-cs"/>
              </a:rPr>
              <a:t>e-predictD</a:t>
            </a:r>
            <a:r>
              <a:rPr lang="es-ES" sz="1200" b="0" kern="1200" dirty="0">
                <a:solidFill>
                  <a:schemeClr val="tx1"/>
                </a:solidFill>
                <a:effectLst/>
                <a:latin typeface="+mn-lt"/>
                <a:ea typeface="+mn-ea"/>
                <a:cs typeface="+mn-cs"/>
              </a:rPr>
              <a:t>. Por tal motivo, tanto el/la paciente como el/la médico de familia tienen acceso al aplicativo </a:t>
            </a:r>
            <a:r>
              <a:rPr lang="es-ES" sz="1200" b="1" kern="1200" dirty="0">
                <a:solidFill>
                  <a:schemeClr val="tx1"/>
                </a:solidFill>
                <a:effectLst/>
                <a:latin typeface="+mn-lt"/>
                <a:ea typeface="+mn-ea"/>
                <a:cs typeface="+mn-cs"/>
              </a:rPr>
              <a:t>e-predictD</a:t>
            </a:r>
            <a:r>
              <a:rPr lang="es-ES" sz="1200" b="0" kern="1200" dirty="0">
                <a:solidFill>
                  <a:schemeClr val="tx1"/>
                </a:solidFill>
                <a:effectLst/>
                <a:latin typeface="+mn-lt"/>
                <a:ea typeface="+mn-ea"/>
                <a:cs typeface="+mn-cs"/>
              </a:rPr>
              <a:t> e interactúan con éste último. El aplicativo </a:t>
            </a:r>
            <a:r>
              <a:rPr lang="es-ES" sz="1200" b="1" kern="1200" dirty="0">
                <a:solidFill>
                  <a:schemeClr val="tx1"/>
                </a:solidFill>
                <a:effectLst/>
                <a:latin typeface="+mn-lt"/>
                <a:ea typeface="+mn-ea"/>
                <a:cs typeface="+mn-cs"/>
              </a:rPr>
              <a:t>e-predictD</a:t>
            </a:r>
            <a:r>
              <a:rPr lang="es-ES" sz="1200" b="0" kern="1200" dirty="0">
                <a:solidFill>
                  <a:schemeClr val="tx1"/>
                </a:solidFill>
                <a:effectLst/>
                <a:latin typeface="+mn-lt"/>
                <a:ea typeface="+mn-ea"/>
                <a:cs typeface="+mn-cs"/>
              </a:rPr>
              <a:t> no sólo ayudará al/la paciente a tomar decisiones sobre su actividad de prevención de la depresión, sino que también lo hará para las decisiones que tiene tomar al respecto el/la médico/a de familia. Es decir, </a:t>
            </a:r>
            <a:r>
              <a:rPr lang="es-ES" sz="1200" b="1" kern="1200" dirty="0">
                <a:solidFill>
                  <a:schemeClr val="tx1"/>
                </a:solidFill>
                <a:effectLst/>
                <a:latin typeface="+mn-lt"/>
                <a:ea typeface="+mn-ea"/>
                <a:cs typeface="+mn-cs"/>
              </a:rPr>
              <a:t>e-predictD</a:t>
            </a:r>
            <a:r>
              <a:rPr lang="es-ES" sz="1200" b="0" kern="1200" dirty="0">
                <a:solidFill>
                  <a:schemeClr val="tx1"/>
                </a:solidFill>
                <a:effectLst/>
                <a:latin typeface="+mn-lt"/>
                <a:ea typeface="+mn-ea"/>
                <a:cs typeface="+mn-cs"/>
              </a:rPr>
              <a:t> es un Sistema de Apoyo a la Toma de Decisiones tanto para pacientes como para médicos/as.</a:t>
            </a:r>
            <a:endParaRPr lang="es-ES" sz="1200" b="1" kern="1200" dirty="0">
              <a:solidFill>
                <a:schemeClr val="tx1"/>
              </a:solidFill>
              <a:effectLst/>
              <a:latin typeface="+mn-lt"/>
              <a:ea typeface="+mn-ea"/>
              <a:cs typeface="+mn-cs"/>
            </a:endParaRPr>
          </a:p>
          <a:p>
            <a:endParaRPr lang="es-ES" dirty="0"/>
          </a:p>
        </p:txBody>
      </p:sp>
      <p:sp>
        <p:nvSpPr>
          <p:cNvPr id="4" name="Marcador de número de diapositiva 3"/>
          <p:cNvSpPr>
            <a:spLocks noGrp="1"/>
          </p:cNvSpPr>
          <p:nvPr>
            <p:ph type="sldNum" sz="quarter" idx="10"/>
          </p:nvPr>
        </p:nvSpPr>
        <p:spPr/>
        <p:txBody>
          <a:bodyPr/>
          <a:lstStyle/>
          <a:p>
            <a:fld id="{25845AE3-75CE-47B8-A2EE-D8610BA0E9F6}" type="slidenum">
              <a:rPr lang="es-ES" smtClean="0"/>
              <a:pPr/>
              <a:t>2</a:t>
            </a:fld>
            <a:endParaRPr lang="es-ES"/>
          </a:p>
        </p:txBody>
      </p:sp>
    </p:spTree>
    <p:extLst>
      <p:ext uri="{BB962C8B-B14F-4D97-AF65-F5344CB8AC3E}">
        <p14:creationId xmlns:p14="http://schemas.microsoft.com/office/powerpoint/2010/main" val="2677761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r>
              <a:rPr lang="es-ES" sz="1200" kern="1200" dirty="0">
                <a:solidFill>
                  <a:schemeClr val="tx1"/>
                </a:solidFill>
                <a:effectLst/>
                <a:latin typeface="+mn-lt"/>
                <a:ea typeface="+mn-ea"/>
                <a:cs typeface="+mn-cs"/>
              </a:rPr>
              <a:t>Tras la realización de cada evaluación, el programa recomendará (en función de sus respuestas) una serie de módulos a cada paciente. </a:t>
            </a:r>
          </a:p>
          <a:p>
            <a:r>
              <a:rPr lang="es-ES" sz="1200" kern="1200" dirty="0">
                <a:solidFill>
                  <a:schemeClr val="tx1"/>
                </a:solidFill>
                <a:effectLst/>
                <a:latin typeface="+mn-lt"/>
                <a:ea typeface="+mn-ea"/>
                <a:cs typeface="+mn-cs"/>
              </a:rPr>
              <a:t>En ese momento </a:t>
            </a:r>
            <a:r>
              <a:rPr lang="es-ES" sz="1200" b="1" kern="1200" dirty="0">
                <a:solidFill>
                  <a:schemeClr val="tx1"/>
                </a:solidFill>
                <a:effectLst/>
                <a:latin typeface="+mn-lt"/>
                <a:ea typeface="+mn-ea"/>
                <a:cs typeface="+mn-cs"/>
              </a:rPr>
              <a:t>el/la médico/a</a:t>
            </a:r>
            <a:r>
              <a:rPr lang="es-ES" sz="1200" kern="1200" dirty="0">
                <a:solidFill>
                  <a:schemeClr val="tx1"/>
                </a:solidFill>
                <a:effectLst/>
                <a:latin typeface="+mn-lt"/>
                <a:ea typeface="+mn-ea"/>
                <a:cs typeface="+mn-cs"/>
              </a:rPr>
              <a:t>, que tendrá </a:t>
            </a:r>
            <a:r>
              <a:rPr lang="es-ES" sz="1200" b="1" kern="1200" dirty="0">
                <a:solidFill>
                  <a:schemeClr val="tx1"/>
                </a:solidFill>
                <a:effectLst/>
                <a:latin typeface="+mn-lt"/>
                <a:ea typeface="+mn-ea"/>
                <a:cs typeface="+mn-cs"/>
              </a:rPr>
              <a:t>una visita </a:t>
            </a:r>
            <a:r>
              <a:rPr lang="es-ES" sz="1200" kern="1200" dirty="0">
                <a:solidFill>
                  <a:schemeClr val="tx1"/>
                </a:solidFill>
                <a:effectLst/>
                <a:latin typeface="+mn-lt"/>
                <a:ea typeface="+mn-ea"/>
                <a:cs typeface="+mn-cs"/>
              </a:rPr>
              <a:t>con el/la paciente, deberá recomendar o </a:t>
            </a:r>
            <a:r>
              <a:rPr lang="es-ES" sz="1200" b="1" kern="1200" dirty="0">
                <a:solidFill>
                  <a:schemeClr val="tx1"/>
                </a:solidFill>
                <a:effectLst/>
                <a:latin typeface="+mn-lt"/>
                <a:ea typeface="+mn-ea"/>
                <a:cs typeface="+mn-cs"/>
              </a:rPr>
              <a:t>añadir,</a:t>
            </a:r>
            <a:r>
              <a:rPr lang="es-ES" sz="1200" kern="1200" dirty="0">
                <a:solidFill>
                  <a:schemeClr val="tx1"/>
                </a:solidFill>
                <a:effectLst/>
                <a:latin typeface="+mn-lt"/>
                <a:ea typeface="+mn-ea"/>
                <a:cs typeface="+mn-cs"/>
              </a:rPr>
              <a:t> si lo ve conveniente, algún </a:t>
            </a:r>
            <a:r>
              <a:rPr lang="es-ES" sz="1200" b="1" kern="1200" dirty="0">
                <a:solidFill>
                  <a:schemeClr val="tx1"/>
                </a:solidFill>
                <a:effectLst/>
                <a:latin typeface="+mn-lt"/>
                <a:ea typeface="+mn-ea"/>
                <a:cs typeface="+mn-cs"/>
              </a:rPr>
              <a:t>módulo</a:t>
            </a:r>
            <a:r>
              <a:rPr lang="es-ES" sz="1200" kern="1200" dirty="0">
                <a:solidFill>
                  <a:schemeClr val="tx1"/>
                </a:solidFill>
                <a:effectLst/>
                <a:latin typeface="+mn-lt"/>
                <a:ea typeface="+mn-ea"/>
                <a:cs typeface="+mn-cs"/>
              </a:rPr>
              <a:t> a su </a:t>
            </a:r>
            <a:r>
              <a:rPr lang="es-ES" sz="1200" b="1" kern="1200" dirty="0">
                <a:solidFill>
                  <a:schemeClr val="tx1"/>
                </a:solidFill>
                <a:effectLst/>
                <a:latin typeface="+mn-lt"/>
                <a:ea typeface="+mn-ea"/>
                <a:cs typeface="+mn-cs"/>
              </a:rPr>
              <a:t>PLAN PERSONALIZADO DE PREVENCIÓN DE LA DEPRESIÓN</a:t>
            </a:r>
            <a:r>
              <a:rPr lang="es-ES" sz="1200" kern="1200" dirty="0">
                <a:solidFill>
                  <a:schemeClr val="tx1"/>
                </a:solidFill>
                <a:effectLst/>
                <a:latin typeface="+mn-lt"/>
                <a:ea typeface="+mn-ea"/>
                <a:cs typeface="+mn-cs"/>
              </a:rPr>
              <a:t>, y </a:t>
            </a:r>
            <a:r>
              <a:rPr lang="es-ES" sz="1200" b="1" kern="1200" dirty="0">
                <a:solidFill>
                  <a:schemeClr val="tx1"/>
                </a:solidFill>
                <a:effectLst/>
                <a:latin typeface="+mn-lt"/>
                <a:ea typeface="+mn-ea"/>
                <a:cs typeface="+mn-cs"/>
              </a:rPr>
              <a:t>activar el mismo</a:t>
            </a:r>
            <a:r>
              <a:rPr lang="es-ES" sz="1200" kern="1200" dirty="0">
                <a:solidFill>
                  <a:schemeClr val="tx1"/>
                </a:solidFill>
                <a:effectLst/>
                <a:latin typeface="+mn-lt"/>
                <a:ea typeface="+mn-ea"/>
                <a:cs typeface="+mn-cs"/>
              </a:rPr>
              <a:t> para que el/la paciente pueda comenzar a realizarlo.</a:t>
            </a:r>
          </a:p>
          <a:p>
            <a:r>
              <a:rPr lang="es-ES" sz="1200" kern="1200" dirty="0">
                <a:solidFill>
                  <a:schemeClr val="tx1"/>
                </a:solidFill>
                <a:effectLst/>
                <a:latin typeface="+mn-lt"/>
                <a:ea typeface="+mn-ea"/>
                <a:cs typeface="+mn-cs"/>
              </a:rPr>
              <a:t>Todo esto se realiza mediante </a:t>
            </a:r>
            <a:r>
              <a:rPr lang="es-ES" sz="1200" b="1" kern="1200" dirty="0">
                <a:solidFill>
                  <a:schemeClr val="tx1"/>
                </a:solidFill>
                <a:effectLst/>
                <a:latin typeface="+mn-lt"/>
                <a:ea typeface="+mn-ea"/>
                <a:cs typeface="+mn-cs"/>
              </a:rPr>
              <a:t>la acción</a:t>
            </a:r>
            <a:r>
              <a:rPr lang="es-ES" sz="1200" kern="1200" dirty="0">
                <a:solidFill>
                  <a:schemeClr val="tx1"/>
                </a:solidFill>
                <a:effectLst/>
                <a:latin typeface="+mn-lt"/>
                <a:ea typeface="+mn-ea"/>
                <a:cs typeface="+mn-cs"/>
              </a:rPr>
              <a:t> de hacer</a:t>
            </a:r>
            <a:r>
              <a:rPr lang="es-ES" sz="1200" b="1" kern="1200" dirty="0">
                <a:solidFill>
                  <a:schemeClr val="tx1"/>
                </a:solidFill>
                <a:effectLst/>
                <a:latin typeface="+mn-lt"/>
                <a:ea typeface="+mn-ea"/>
                <a:cs typeface="+mn-cs"/>
              </a:rPr>
              <a:t> </a:t>
            </a:r>
            <a:r>
              <a:rPr lang="es-ES" sz="1200" b="1" kern="1200" dirty="0" err="1">
                <a:solidFill>
                  <a:schemeClr val="tx1"/>
                </a:solidFill>
                <a:effectLst/>
                <a:latin typeface="+mn-lt"/>
                <a:ea typeface="+mn-ea"/>
                <a:cs typeface="+mn-cs"/>
              </a:rPr>
              <a:t>click</a:t>
            </a:r>
            <a:r>
              <a:rPr lang="es-ES" sz="1200" kern="1200" dirty="0">
                <a:solidFill>
                  <a:schemeClr val="tx1"/>
                </a:solidFill>
                <a:effectLst/>
                <a:latin typeface="+mn-lt"/>
                <a:ea typeface="+mn-ea"/>
                <a:cs typeface="+mn-cs"/>
              </a:rPr>
              <a:t> en</a:t>
            </a:r>
            <a:r>
              <a:rPr lang="es-ES" sz="1200" b="1" kern="1200" dirty="0">
                <a:solidFill>
                  <a:schemeClr val="tx1"/>
                </a:solidFill>
                <a:effectLst/>
                <a:latin typeface="+mn-lt"/>
                <a:ea typeface="+mn-ea"/>
                <a:cs typeface="+mn-cs"/>
              </a:rPr>
              <a:t> Validar PPP</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La </a:t>
            </a:r>
            <a:r>
              <a:rPr lang="es-ES" sz="1200" b="1" kern="1200" dirty="0">
                <a:solidFill>
                  <a:schemeClr val="tx1"/>
                </a:solidFill>
                <a:effectLst/>
                <a:latin typeface="+mn-lt"/>
                <a:ea typeface="+mn-ea"/>
                <a:cs typeface="+mn-cs"/>
              </a:rPr>
              <a:t>primera sección</a:t>
            </a:r>
            <a:r>
              <a:rPr lang="es-ES" sz="1200" kern="1200" dirty="0">
                <a:solidFill>
                  <a:schemeClr val="tx1"/>
                </a:solidFill>
                <a:effectLst/>
                <a:latin typeface="+mn-lt"/>
                <a:ea typeface="+mn-ea"/>
                <a:cs typeface="+mn-cs"/>
              </a:rPr>
              <a:t> que aparece en tonos naranja son los </a:t>
            </a:r>
            <a:r>
              <a:rPr lang="es-ES" sz="1200" b="1" kern="1200" dirty="0">
                <a:solidFill>
                  <a:schemeClr val="tx1"/>
                </a:solidFill>
                <a:effectLst/>
                <a:latin typeface="+mn-lt"/>
                <a:ea typeface="+mn-ea"/>
                <a:cs typeface="+mn-cs"/>
              </a:rPr>
              <a:t>módulos ya recomendados </a:t>
            </a:r>
            <a:r>
              <a:rPr lang="es-ES" sz="1200" kern="1200" dirty="0">
                <a:solidFill>
                  <a:schemeClr val="tx1"/>
                </a:solidFill>
                <a:effectLst/>
                <a:latin typeface="+mn-lt"/>
                <a:ea typeface="+mn-ea"/>
                <a:cs typeface="+mn-cs"/>
              </a:rPr>
              <a:t>por el programa.</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En cada uno de ellos aparece un</a:t>
            </a:r>
            <a:r>
              <a:rPr lang="es-ES" sz="1200" b="1" kern="1200" dirty="0">
                <a:solidFill>
                  <a:schemeClr val="tx1"/>
                </a:solidFill>
                <a:effectLst/>
                <a:latin typeface="+mn-lt"/>
                <a:ea typeface="+mn-ea"/>
                <a:cs typeface="+mn-cs"/>
              </a:rPr>
              <a:t> botón</a:t>
            </a:r>
            <a:r>
              <a:rPr lang="es-ES" sz="1200" kern="1200" dirty="0">
                <a:solidFill>
                  <a:schemeClr val="tx1"/>
                </a:solidFill>
                <a:effectLst/>
                <a:latin typeface="+mn-lt"/>
                <a:ea typeface="+mn-ea"/>
                <a:cs typeface="+mn-cs"/>
              </a:rPr>
              <a:t> con el nombre de “</a:t>
            </a:r>
            <a:r>
              <a:rPr lang="es-ES" sz="1200" b="1" kern="1200" dirty="0">
                <a:solidFill>
                  <a:schemeClr val="tx1"/>
                </a:solidFill>
                <a:effectLst/>
                <a:latin typeface="+mn-lt"/>
                <a:ea typeface="+mn-ea"/>
                <a:cs typeface="+mn-cs"/>
              </a:rPr>
              <a:t>¿Qué es esto?”. </a:t>
            </a:r>
            <a:r>
              <a:rPr lang="es-ES" sz="1200" kern="1200" dirty="0">
                <a:solidFill>
                  <a:schemeClr val="tx1"/>
                </a:solidFill>
                <a:effectLst/>
                <a:latin typeface="+mn-lt"/>
                <a:ea typeface="+mn-ea"/>
                <a:cs typeface="+mn-cs"/>
              </a:rPr>
              <a:t>Al</a:t>
            </a:r>
            <a:r>
              <a:rPr lang="es-ES" sz="1200" b="1" kern="1200" dirty="0">
                <a:solidFill>
                  <a:schemeClr val="tx1"/>
                </a:solidFill>
                <a:effectLst/>
                <a:latin typeface="+mn-lt"/>
                <a:ea typeface="+mn-ea"/>
                <a:cs typeface="+mn-cs"/>
              </a:rPr>
              <a:t> hacer </a:t>
            </a:r>
            <a:r>
              <a:rPr lang="es-ES" sz="1200" b="1" kern="1200" dirty="0" err="1">
                <a:solidFill>
                  <a:schemeClr val="tx1"/>
                </a:solidFill>
                <a:effectLst/>
                <a:latin typeface="+mn-lt"/>
                <a:ea typeface="+mn-ea"/>
                <a:cs typeface="+mn-cs"/>
              </a:rPr>
              <a:t>click</a:t>
            </a:r>
            <a:r>
              <a:rPr lang="es-ES" sz="1200" b="1" kern="1200" dirty="0">
                <a:solidFill>
                  <a:schemeClr val="tx1"/>
                </a:solidFill>
                <a:effectLst/>
                <a:latin typeface="+mn-lt"/>
                <a:ea typeface="+mn-ea"/>
                <a:cs typeface="+mn-cs"/>
              </a:rPr>
              <a:t> </a:t>
            </a:r>
            <a:r>
              <a:rPr lang="es-ES" sz="1200" kern="1200" dirty="0">
                <a:solidFill>
                  <a:schemeClr val="tx1"/>
                </a:solidFill>
                <a:effectLst/>
                <a:latin typeface="+mn-lt"/>
                <a:ea typeface="+mn-ea"/>
                <a:cs typeface="+mn-cs"/>
              </a:rPr>
              <a:t>sobre ellos,</a:t>
            </a:r>
            <a:r>
              <a:rPr lang="es-ES" sz="1200" b="1" kern="1200" dirty="0">
                <a:solidFill>
                  <a:schemeClr val="tx1"/>
                </a:solidFill>
                <a:effectLst/>
                <a:latin typeface="+mn-lt"/>
                <a:ea typeface="+mn-ea"/>
                <a:cs typeface="+mn-cs"/>
              </a:rPr>
              <a:t> </a:t>
            </a:r>
            <a:r>
              <a:rPr lang="es-ES" sz="1200" kern="1200" dirty="0">
                <a:solidFill>
                  <a:schemeClr val="tx1"/>
                </a:solidFill>
                <a:effectLst/>
                <a:latin typeface="+mn-lt"/>
                <a:ea typeface="+mn-ea"/>
                <a:cs typeface="+mn-cs"/>
              </a:rPr>
              <a:t>el/la médico/a obtiene una</a:t>
            </a:r>
            <a:r>
              <a:rPr lang="es-ES" sz="1200" b="1" kern="1200" dirty="0">
                <a:solidFill>
                  <a:schemeClr val="tx1"/>
                </a:solidFill>
                <a:effectLst/>
                <a:latin typeface="+mn-lt"/>
                <a:ea typeface="+mn-ea"/>
                <a:cs typeface="+mn-cs"/>
              </a:rPr>
              <a:t> breve descripción del contenido del módulo.</a:t>
            </a:r>
            <a:r>
              <a:rPr lang="es-E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 La </a:t>
            </a:r>
            <a:r>
              <a:rPr lang="es-ES" sz="1200" b="1" kern="1200" dirty="0">
                <a:solidFill>
                  <a:schemeClr val="tx1"/>
                </a:solidFill>
                <a:effectLst/>
                <a:latin typeface="+mn-lt"/>
                <a:ea typeface="+mn-ea"/>
                <a:cs typeface="+mn-cs"/>
              </a:rPr>
              <a:t>segunda sección</a:t>
            </a:r>
            <a:r>
              <a:rPr lang="es-ES" sz="1200" kern="1200" dirty="0">
                <a:solidFill>
                  <a:schemeClr val="tx1"/>
                </a:solidFill>
                <a:effectLst/>
                <a:latin typeface="+mn-lt"/>
                <a:ea typeface="+mn-ea"/>
                <a:cs typeface="+mn-cs"/>
              </a:rPr>
              <a:t> en tonos rosas son aquellos módulos que el/la médico/a puede decidir</a:t>
            </a:r>
            <a:r>
              <a:rPr lang="es-ES" sz="1200" b="1" kern="1200" dirty="0">
                <a:solidFill>
                  <a:schemeClr val="tx1"/>
                </a:solidFill>
                <a:effectLst/>
                <a:latin typeface="+mn-lt"/>
                <a:ea typeface="+mn-ea"/>
                <a:cs typeface="+mn-cs"/>
              </a:rPr>
              <a:t> añadir al PPP. </a:t>
            </a:r>
            <a:r>
              <a:rPr lang="es-ES" sz="1200" kern="1200" dirty="0">
                <a:solidFill>
                  <a:schemeClr val="tx1"/>
                </a:solidFill>
                <a:effectLst/>
                <a:latin typeface="+mn-lt"/>
                <a:ea typeface="+mn-ea"/>
                <a:cs typeface="+mn-cs"/>
              </a:rPr>
              <a:t>En estas cajas aparecen tanto el botón de</a:t>
            </a:r>
            <a:r>
              <a:rPr lang="es-ES" sz="1200" b="1" kern="1200" dirty="0">
                <a:solidFill>
                  <a:schemeClr val="tx1"/>
                </a:solidFill>
                <a:effectLst/>
                <a:latin typeface="+mn-lt"/>
                <a:ea typeface="+mn-ea"/>
                <a:cs typeface="+mn-cs"/>
              </a:rPr>
              <a:t> “¿Qué es esto?”, </a:t>
            </a:r>
            <a:r>
              <a:rPr lang="es-ES" sz="1200" kern="1200" dirty="0">
                <a:solidFill>
                  <a:schemeClr val="tx1"/>
                </a:solidFill>
                <a:effectLst/>
                <a:latin typeface="+mn-lt"/>
                <a:ea typeface="+mn-ea"/>
                <a:cs typeface="+mn-cs"/>
              </a:rPr>
              <a:t>como el botón de</a:t>
            </a:r>
            <a:r>
              <a:rPr lang="es-ES" sz="1200" b="1" kern="1200" dirty="0">
                <a:solidFill>
                  <a:schemeClr val="tx1"/>
                </a:solidFill>
                <a:effectLst/>
                <a:latin typeface="+mn-lt"/>
                <a:ea typeface="+mn-ea"/>
                <a:cs typeface="+mn-cs"/>
              </a:rPr>
              <a:t> “Pulsar para recomendar módulo”.</a:t>
            </a:r>
            <a:endParaRPr lang="es-ES" sz="1200" kern="1200" dirty="0">
              <a:solidFill>
                <a:schemeClr val="tx1"/>
              </a:solidFill>
              <a:effectLst/>
              <a:latin typeface="+mn-lt"/>
              <a:ea typeface="+mn-ea"/>
              <a:cs typeface="+mn-cs"/>
            </a:endParaRPr>
          </a:p>
          <a:p>
            <a:endParaRPr lang="es-ES" dirty="0"/>
          </a:p>
          <a:p>
            <a:r>
              <a:rPr lang="es-ES" sz="1200" kern="1200" dirty="0">
                <a:solidFill>
                  <a:schemeClr val="tx1"/>
                </a:solidFill>
                <a:effectLst/>
                <a:latin typeface="+mn-lt"/>
                <a:ea typeface="+mn-ea"/>
                <a:cs typeface="+mn-cs"/>
              </a:rPr>
              <a:t>Una vez elegidos todos los módulos para realizar, aparece un botón verde </a:t>
            </a:r>
            <a:r>
              <a:rPr lang="es-ES" sz="1200" b="1" kern="1200" dirty="0">
                <a:solidFill>
                  <a:schemeClr val="tx1"/>
                </a:solidFill>
                <a:effectLst/>
                <a:latin typeface="+mn-lt"/>
                <a:ea typeface="+mn-ea"/>
                <a:cs typeface="+mn-cs"/>
              </a:rPr>
              <a:t>“VALIDAR”</a:t>
            </a:r>
            <a:r>
              <a:rPr lang="es-ES" sz="1200" kern="1200" dirty="0">
                <a:solidFill>
                  <a:schemeClr val="tx1"/>
                </a:solidFill>
                <a:effectLst/>
                <a:latin typeface="+mn-lt"/>
                <a:ea typeface="+mn-ea"/>
                <a:cs typeface="+mn-cs"/>
              </a:rPr>
              <a:t>, el cual es necesario pulsar para </a:t>
            </a:r>
            <a:r>
              <a:rPr lang="es-ES" sz="1200" b="1" kern="1200" dirty="0">
                <a:solidFill>
                  <a:schemeClr val="tx1"/>
                </a:solidFill>
                <a:effectLst/>
                <a:latin typeface="+mn-lt"/>
                <a:ea typeface="+mn-ea"/>
                <a:cs typeface="+mn-cs"/>
              </a:rPr>
              <a:t>activar el PPP de cada paciente</a:t>
            </a:r>
            <a:endParaRPr lang="es-ES" dirty="0"/>
          </a:p>
        </p:txBody>
      </p:sp>
      <p:sp>
        <p:nvSpPr>
          <p:cNvPr id="4" name="Marcador de número de diapositiva 3"/>
          <p:cNvSpPr>
            <a:spLocks noGrp="1"/>
          </p:cNvSpPr>
          <p:nvPr>
            <p:ph type="sldNum" sz="quarter" idx="10"/>
          </p:nvPr>
        </p:nvSpPr>
        <p:spPr/>
        <p:txBody>
          <a:bodyPr/>
          <a:lstStyle/>
          <a:p>
            <a:fld id="{25845AE3-75CE-47B8-A2EE-D8610BA0E9F6}" type="slidenum">
              <a:rPr lang="es-ES" smtClean="0"/>
              <a:pPr/>
              <a:t>12</a:t>
            </a:fld>
            <a:endParaRPr lang="es-ES"/>
          </a:p>
        </p:txBody>
      </p:sp>
    </p:spTree>
    <p:extLst>
      <p:ext uri="{BB962C8B-B14F-4D97-AF65-F5344CB8AC3E}">
        <p14:creationId xmlns:p14="http://schemas.microsoft.com/office/powerpoint/2010/main" val="1083393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200" kern="1200" dirty="0">
                <a:solidFill>
                  <a:schemeClr val="tx1"/>
                </a:solidFill>
                <a:effectLst/>
                <a:latin typeface="+mn-lt"/>
                <a:ea typeface="+mn-ea"/>
                <a:cs typeface="+mn-cs"/>
              </a:rPr>
              <a:t>Los/as médicos/as de familia tendrán que realizar obligatoriamente una </a:t>
            </a:r>
            <a:r>
              <a:rPr lang="es-ES_tradnl" sz="1200" b="1" kern="1200" dirty="0">
                <a:solidFill>
                  <a:schemeClr val="tx1"/>
                </a:solidFill>
                <a:effectLst/>
                <a:latin typeface="+mn-lt"/>
                <a:ea typeface="+mn-ea"/>
                <a:cs typeface="+mn-cs"/>
              </a:rPr>
              <a:t>única visita cara a cara</a:t>
            </a:r>
            <a:r>
              <a:rPr lang="es-ES_tradnl" sz="1200" kern="1200" dirty="0">
                <a:solidFill>
                  <a:schemeClr val="tx1"/>
                </a:solidFill>
                <a:effectLst/>
                <a:latin typeface="+mn-lt"/>
                <a:ea typeface="+mn-ea"/>
                <a:cs typeface="+mn-cs"/>
              </a:rPr>
              <a:t> con los/as pacientes cuando éstos/as hayan cumplimentado los cuestionarios y hayan recibido por parte del </a:t>
            </a:r>
            <a:r>
              <a:rPr lang="es-ES" sz="1200" b="1" kern="1200" dirty="0">
                <a:solidFill>
                  <a:schemeClr val="tx1"/>
                </a:solidFill>
                <a:effectLst/>
                <a:latin typeface="+mn-lt"/>
                <a:ea typeface="+mn-ea"/>
                <a:cs typeface="+mn-cs"/>
              </a:rPr>
              <a:t>e-predictD</a:t>
            </a:r>
            <a:r>
              <a:rPr lang="es-ES_tradnl" sz="1200" kern="1200" dirty="0">
                <a:solidFill>
                  <a:schemeClr val="tx1"/>
                </a:solidFill>
                <a:effectLst/>
                <a:latin typeface="+mn-lt"/>
                <a:ea typeface="+mn-ea"/>
                <a:cs typeface="+mn-cs"/>
              </a:rPr>
              <a:t> el ‘Informe de Riesgo’ y una primera propuesta de ‘Plan Personalizado de Prevención (PPP)’. El/la médico/a de familia deberá realizar dos grabaciones de las entrevistas a dos pacientes (los que él/ella estime oportunos); por tanto, se solicitará a dos pacientes un nuevo consentimiento informado para la </a:t>
            </a:r>
            <a:r>
              <a:rPr lang="es-ES_tradnl" sz="1200" b="1" kern="1200" dirty="0">
                <a:solidFill>
                  <a:schemeClr val="tx1"/>
                </a:solidFill>
                <a:effectLst/>
                <a:latin typeface="+mn-lt"/>
                <a:ea typeface="+mn-ea"/>
                <a:cs typeface="+mn-cs"/>
              </a:rPr>
              <a:t>grabación de la visita</a:t>
            </a:r>
            <a:r>
              <a:rPr lang="es-ES_tradnl" sz="1200" kern="1200" dirty="0">
                <a:solidFill>
                  <a:schemeClr val="tx1"/>
                </a:solidFill>
                <a:effectLst/>
                <a:latin typeface="+mn-lt"/>
                <a:ea typeface="+mn-ea"/>
                <a:cs typeface="+mn-cs"/>
              </a:rPr>
              <a:t> (ANEXO VIII). Esta grabación se hará en audio en o en vídeo para aquellos médicos/as de familia participantes que puedan y quieran hacerlo. </a:t>
            </a:r>
            <a:endParaRPr lang="es-ES"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 </a:t>
            </a:r>
            <a:endParaRPr lang="es-ES"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Los objetivos de esta visita médico/a-paciente son:</a:t>
            </a:r>
            <a:endParaRPr lang="es-ES" sz="1200" kern="1200" dirty="0">
              <a:solidFill>
                <a:schemeClr val="tx1"/>
              </a:solidFill>
              <a:effectLst/>
              <a:latin typeface="+mn-lt"/>
              <a:ea typeface="+mn-ea"/>
              <a:cs typeface="+mn-cs"/>
            </a:endParaRPr>
          </a:p>
          <a:p>
            <a:r>
              <a:rPr lang="es-ES_tradnl" sz="1200" b="1" kern="1200" dirty="0">
                <a:solidFill>
                  <a:schemeClr val="tx1"/>
                </a:solidFill>
                <a:effectLst/>
                <a:latin typeface="+mn-lt"/>
                <a:ea typeface="+mn-ea"/>
                <a:cs typeface="+mn-cs"/>
              </a:rPr>
              <a:t>1.-</a:t>
            </a:r>
            <a:r>
              <a:rPr lang="es-ES_tradnl" sz="1200" kern="1200" dirty="0">
                <a:solidFill>
                  <a:schemeClr val="tx1"/>
                </a:solidFill>
                <a:effectLst/>
                <a:latin typeface="+mn-lt"/>
                <a:ea typeface="+mn-ea"/>
                <a:cs typeface="+mn-cs"/>
              </a:rPr>
              <a:t> Construir una buena relación médico/a-paciente inicial “centrada” en el/la paciente.</a:t>
            </a:r>
            <a:endParaRPr lang="es-ES" sz="1200" kern="1200" dirty="0">
              <a:solidFill>
                <a:schemeClr val="tx1"/>
              </a:solidFill>
              <a:effectLst/>
              <a:latin typeface="+mn-lt"/>
              <a:ea typeface="+mn-ea"/>
              <a:cs typeface="+mn-cs"/>
            </a:endParaRPr>
          </a:p>
          <a:p>
            <a:r>
              <a:rPr lang="es-ES_tradnl" sz="1200" b="1" kern="1200" dirty="0">
                <a:solidFill>
                  <a:schemeClr val="tx1"/>
                </a:solidFill>
                <a:effectLst/>
                <a:latin typeface="+mn-lt"/>
                <a:ea typeface="+mn-ea"/>
                <a:cs typeface="+mn-cs"/>
              </a:rPr>
              <a:t>2.-</a:t>
            </a:r>
            <a:r>
              <a:rPr lang="es-ES_tradnl" sz="1200" kern="1200" dirty="0">
                <a:solidFill>
                  <a:schemeClr val="tx1"/>
                </a:solidFill>
                <a:effectLst/>
                <a:latin typeface="+mn-lt"/>
                <a:ea typeface="+mn-ea"/>
                <a:cs typeface="+mn-cs"/>
              </a:rPr>
              <a:t> Detectar las dificultades de los/as pacientes para entender y seguir la intervención </a:t>
            </a:r>
            <a:r>
              <a:rPr lang="es-ES" sz="1200" b="1" kern="1200" dirty="0">
                <a:solidFill>
                  <a:schemeClr val="tx1"/>
                </a:solidFill>
                <a:effectLst/>
                <a:latin typeface="+mn-lt"/>
                <a:ea typeface="+mn-ea"/>
                <a:cs typeface="+mn-cs"/>
              </a:rPr>
              <a:t>e-predictD</a:t>
            </a:r>
            <a:r>
              <a:rPr lang="es-ES_tradnl" sz="1200" kern="1200" dirty="0">
                <a:solidFill>
                  <a:schemeClr val="tx1"/>
                </a:solidFill>
                <a:effectLst/>
                <a:latin typeface="+mn-lt"/>
                <a:ea typeface="+mn-ea"/>
                <a:cs typeface="+mn-cs"/>
              </a:rPr>
              <a:t>. </a:t>
            </a:r>
            <a:endParaRPr lang="es-ES" sz="1200" kern="1200" dirty="0">
              <a:solidFill>
                <a:schemeClr val="tx1"/>
              </a:solidFill>
              <a:effectLst/>
              <a:latin typeface="+mn-lt"/>
              <a:ea typeface="+mn-ea"/>
              <a:cs typeface="+mn-cs"/>
            </a:endParaRPr>
          </a:p>
          <a:p>
            <a:r>
              <a:rPr lang="es-ES_tradnl" sz="1200" b="1" kern="1200" dirty="0">
                <a:solidFill>
                  <a:schemeClr val="tx1"/>
                </a:solidFill>
                <a:effectLst/>
                <a:latin typeface="+mn-lt"/>
                <a:ea typeface="+mn-ea"/>
                <a:cs typeface="+mn-cs"/>
              </a:rPr>
              <a:t>3.-</a:t>
            </a:r>
            <a:r>
              <a:rPr lang="es-ES_tradnl" sz="1200" kern="1200" dirty="0">
                <a:solidFill>
                  <a:schemeClr val="tx1"/>
                </a:solidFill>
                <a:effectLst/>
                <a:latin typeface="+mn-lt"/>
                <a:ea typeface="+mn-ea"/>
                <a:cs typeface="+mn-cs"/>
              </a:rPr>
              <a:t> Ayudar a los/as pacientes a entender el informe preliminar generado por el sistema.</a:t>
            </a:r>
            <a:endParaRPr lang="es-ES" sz="1200" kern="1200" dirty="0">
              <a:solidFill>
                <a:schemeClr val="tx1"/>
              </a:solidFill>
              <a:effectLst/>
              <a:latin typeface="+mn-lt"/>
              <a:ea typeface="+mn-ea"/>
              <a:cs typeface="+mn-cs"/>
            </a:endParaRPr>
          </a:p>
          <a:p>
            <a:r>
              <a:rPr lang="es-ES_tradnl" sz="1200" b="1" kern="1200" dirty="0">
                <a:solidFill>
                  <a:schemeClr val="tx1"/>
                </a:solidFill>
                <a:effectLst/>
                <a:latin typeface="+mn-lt"/>
                <a:ea typeface="+mn-ea"/>
                <a:cs typeface="+mn-cs"/>
              </a:rPr>
              <a:t>4.-</a:t>
            </a:r>
            <a:r>
              <a:rPr lang="es-ES_tradnl" sz="1200" kern="1200" dirty="0">
                <a:solidFill>
                  <a:schemeClr val="tx1"/>
                </a:solidFill>
                <a:effectLst/>
                <a:latin typeface="+mn-lt"/>
                <a:ea typeface="+mn-ea"/>
                <a:cs typeface="+mn-cs"/>
              </a:rPr>
              <a:t> Clarificar los roles y expectativas de ambos, el/la médico/a de familia como facilitador/a, el/la paciente como principal protagonista (activado/a y empoderado/a), y el sistema de comunicación entre ambos en el </a:t>
            </a:r>
            <a:r>
              <a:rPr lang="es-ES" sz="1200" b="1" kern="1200" dirty="0">
                <a:solidFill>
                  <a:schemeClr val="tx1"/>
                </a:solidFill>
                <a:effectLst/>
                <a:latin typeface="+mn-lt"/>
                <a:ea typeface="+mn-ea"/>
                <a:cs typeface="+mn-cs"/>
              </a:rPr>
              <a:t>e-predictD</a:t>
            </a:r>
            <a:r>
              <a:rPr lang="es-ES_tradnl" sz="1200" kern="1200" dirty="0">
                <a:solidFill>
                  <a:schemeClr val="tx1"/>
                </a:solidFill>
                <a:effectLst/>
                <a:latin typeface="+mn-lt"/>
                <a:ea typeface="+mn-ea"/>
                <a:cs typeface="+mn-cs"/>
              </a:rPr>
              <a:t>.</a:t>
            </a:r>
            <a:endParaRPr lang="es-ES" sz="1200" kern="1200" dirty="0">
              <a:solidFill>
                <a:schemeClr val="tx1"/>
              </a:solidFill>
              <a:effectLst/>
              <a:latin typeface="+mn-lt"/>
              <a:ea typeface="+mn-ea"/>
              <a:cs typeface="+mn-cs"/>
            </a:endParaRPr>
          </a:p>
          <a:p>
            <a:r>
              <a:rPr lang="es-ES_tradnl" sz="1200" b="1" kern="1200" dirty="0">
                <a:solidFill>
                  <a:schemeClr val="tx1"/>
                </a:solidFill>
                <a:effectLst/>
                <a:latin typeface="+mn-lt"/>
                <a:ea typeface="+mn-ea"/>
                <a:cs typeface="+mn-cs"/>
              </a:rPr>
              <a:t>5.-</a:t>
            </a:r>
            <a:r>
              <a:rPr lang="es-ES_tradnl" sz="1200" kern="1200" dirty="0">
                <a:solidFill>
                  <a:schemeClr val="tx1"/>
                </a:solidFill>
                <a:effectLst/>
                <a:latin typeface="+mn-lt"/>
                <a:ea typeface="+mn-ea"/>
                <a:cs typeface="+mn-cs"/>
              </a:rPr>
              <a:t> Motivar, activar y empoderar al paciente para prevenir la depresión.</a:t>
            </a:r>
            <a:endParaRPr lang="es-ES" sz="1200" kern="1200" dirty="0">
              <a:solidFill>
                <a:schemeClr val="tx1"/>
              </a:solidFill>
              <a:effectLst/>
              <a:latin typeface="+mn-lt"/>
              <a:ea typeface="+mn-ea"/>
              <a:cs typeface="+mn-cs"/>
            </a:endParaRPr>
          </a:p>
          <a:p>
            <a:r>
              <a:rPr lang="es-ES_tradnl" sz="1200" b="1" kern="1200" dirty="0">
                <a:solidFill>
                  <a:schemeClr val="tx1"/>
                </a:solidFill>
                <a:effectLst/>
                <a:latin typeface="+mn-lt"/>
                <a:ea typeface="+mn-ea"/>
                <a:cs typeface="+mn-cs"/>
              </a:rPr>
              <a:t>6.- </a:t>
            </a:r>
            <a:r>
              <a:rPr lang="es-ES_tradnl" sz="1200" kern="1200" dirty="0">
                <a:solidFill>
                  <a:schemeClr val="tx1"/>
                </a:solidFill>
                <a:effectLst/>
                <a:latin typeface="+mn-lt"/>
                <a:ea typeface="+mn-ea"/>
                <a:cs typeface="+mn-cs"/>
              </a:rPr>
              <a:t>Ayudar a los/as pacientes a preparar su PPP.</a:t>
            </a:r>
            <a:endParaRPr lang="es-ES" sz="1200" kern="1200" dirty="0">
              <a:solidFill>
                <a:schemeClr val="tx1"/>
              </a:solidFill>
              <a:effectLst/>
              <a:latin typeface="+mn-lt"/>
              <a:ea typeface="+mn-ea"/>
              <a:cs typeface="+mn-cs"/>
            </a:endParaRPr>
          </a:p>
          <a:p>
            <a:r>
              <a:rPr lang="es-ES_tradnl" sz="1200" b="1" kern="1200" dirty="0">
                <a:solidFill>
                  <a:schemeClr val="tx1"/>
                </a:solidFill>
                <a:effectLst/>
                <a:latin typeface="+mn-lt"/>
                <a:ea typeface="+mn-ea"/>
                <a:cs typeface="+mn-cs"/>
              </a:rPr>
              <a:t>7.-</a:t>
            </a:r>
            <a:r>
              <a:rPr lang="es-ES_tradnl" sz="1200" kern="1200" dirty="0">
                <a:solidFill>
                  <a:schemeClr val="tx1"/>
                </a:solidFill>
                <a:effectLst/>
                <a:latin typeface="+mn-lt"/>
                <a:ea typeface="+mn-ea"/>
                <a:cs typeface="+mn-cs"/>
              </a:rPr>
              <a:t> Motivar a los/as pacientes a cumplir el protocolo de la intervención </a:t>
            </a:r>
            <a:r>
              <a:rPr lang="es-ES" sz="1200" b="1" kern="1200" dirty="0">
                <a:solidFill>
                  <a:schemeClr val="tx1"/>
                </a:solidFill>
                <a:effectLst/>
                <a:latin typeface="+mn-lt"/>
                <a:ea typeface="+mn-ea"/>
                <a:cs typeface="+mn-cs"/>
              </a:rPr>
              <a:t>e-predictD</a:t>
            </a:r>
            <a:r>
              <a:rPr lang="es-ES_tradnl" sz="1200" kern="1200" dirty="0">
                <a:solidFill>
                  <a:schemeClr val="tx1"/>
                </a:solidFill>
                <a:effectLst/>
                <a:latin typeface="+mn-lt"/>
                <a:ea typeface="+mn-ea"/>
                <a:cs typeface="+mn-cs"/>
              </a:rPr>
              <a:t>.</a:t>
            </a:r>
            <a:endParaRPr lang="es-ES" sz="1200" kern="1200" dirty="0">
              <a:solidFill>
                <a:schemeClr val="tx1"/>
              </a:solidFill>
              <a:effectLst/>
              <a:latin typeface="+mn-lt"/>
              <a:ea typeface="+mn-ea"/>
              <a:cs typeface="+mn-cs"/>
            </a:endParaRPr>
          </a:p>
          <a:p>
            <a:endParaRPr lang="es-ES" dirty="0"/>
          </a:p>
          <a:p>
            <a:r>
              <a:rPr lang="es-ES_tradnl" sz="1200" b="1" kern="1200" dirty="0">
                <a:solidFill>
                  <a:schemeClr val="tx1"/>
                </a:solidFill>
                <a:effectLst/>
                <a:latin typeface="+mn-lt"/>
                <a:ea typeface="+mn-ea"/>
                <a:cs typeface="+mn-cs"/>
              </a:rPr>
              <a:t>2.4.1.- Procedimiento visita con médico/a de familia</a:t>
            </a:r>
            <a:endParaRPr lang="es-E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El procedimiento será el siguiente, </a:t>
            </a:r>
            <a:r>
              <a:rPr lang="es-ES_tradnl" sz="1200" kern="1200" dirty="0">
                <a:solidFill>
                  <a:schemeClr val="tx1"/>
                </a:solidFill>
                <a:effectLst/>
                <a:latin typeface="+mn-lt"/>
                <a:ea typeface="+mn-ea"/>
                <a:cs typeface="+mn-cs"/>
              </a:rPr>
              <a:t>los/as médicos/as de familia podrán consultar la web </a:t>
            </a:r>
            <a:r>
              <a:rPr lang="es-ES" sz="1200" b="1" kern="1200" dirty="0">
                <a:solidFill>
                  <a:schemeClr val="tx1"/>
                </a:solidFill>
                <a:effectLst/>
                <a:latin typeface="+mn-lt"/>
                <a:ea typeface="+mn-ea"/>
                <a:cs typeface="+mn-cs"/>
              </a:rPr>
              <a:t>e-predictD</a:t>
            </a:r>
            <a:r>
              <a:rPr lang="es-ES_tradnl" sz="1200" b="1" kern="1200" dirty="0">
                <a:solidFill>
                  <a:schemeClr val="tx1"/>
                </a:solidFill>
                <a:effectLst/>
                <a:latin typeface="+mn-lt"/>
                <a:ea typeface="+mn-ea"/>
                <a:cs typeface="+mn-cs"/>
              </a:rPr>
              <a:t>, </a:t>
            </a:r>
            <a:r>
              <a:rPr lang="es-ES_tradnl" sz="1200" kern="1200" dirty="0">
                <a:solidFill>
                  <a:schemeClr val="tx1"/>
                </a:solidFill>
                <a:effectLst/>
                <a:latin typeface="+mn-lt"/>
                <a:ea typeface="+mn-ea"/>
                <a:cs typeface="+mn-cs"/>
              </a:rPr>
              <a:t>y allí</a:t>
            </a:r>
            <a:r>
              <a:rPr lang="es-ES_tradnl" sz="1200" b="1" kern="1200" dirty="0">
                <a:solidFill>
                  <a:schemeClr val="tx1"/>
                </a:solidFill>
                <a:effectLst/>
                <a:latin typeface="+mn-lt"/>
                <a:ea typeface="+mn-ea"/>
                <a:cs typeface="+mn-cs"/>
              </a:rPr>
              <a:t> </a:t>
            </a:r>
            <a:r>
              <a:rPr lang="es-ES_tradnl" sz="1200" kern="1200" dirty="0">
                <a:solidFill>
                  <a:schemeClr val="tx1"/>
                </a:solidFill>
                <a:effectLst/>
                <a:latin typeface="+mn-lt"/>
                <a:ea typeface="+mn-ea"/>
                <a:cs typeface="+mn-cs"/>
              </a:rPr>
              <a:t>podrán seguir a sus 10 pacientes a medida que vayan cumplimentando etapas en su programa de prevención </a:t>
            </a:r>
            <a:r>
              <a:rPr lang="es-ES" sz="1200" b="1" kern="1200" dirty="0">
                <a:solidFill>
                  <a:schemeClr val="tx1"/>
                </a:solidFill>
                <a:effectLst/>
                <a:latin typeface="+mn-lt"/>
                <a:ea typeface="+mn-ea"/>
                <a:cs typeface="+mn-cs"/>
              </a:rPr>
              <a:t>e-predictD</a:t>
            </a:r>
            <a:r>
              <a:rPr lang="es-ES_tradnl" sz="1200" b="1" kern="1200" dirty="0">
                <a:solidFill>
                  <a:schemeClr val="tx1"/>
                </a:solidFill>
                <a:effectLst/>
                <a:latin typeface="+mn-lt"/>
                <a:ea typeface="+mn-ea"/>
                <a:cs typeface="+mn-cs"/>
              </a:rPr>
              <a:t>. </a:t>
            </a:r>
            <a:r>
              <a:rPr lang="es-ES_tradnl" sz="1200" kern="1200" dirty="0">
                <a:solidFill>
                  <a:schemeClr val="tx1"/>
                </a:solidFill>
                <a:effectLst/>
                <a:latin typeface="+mn-lt"/>
                <a:ea typeface="+mn-ea"/>
                <a:cs typeface="+mn-cs"/>
              </a:rPr>
              <a:t>Los/as MF recibirán un aviso mediante e-mail a modo de alerta. Este e-mail lo recibirán cuando sus pacientes completen el cuestionario T0. En la web e-predictD podrán consultar el listado de los/as pacientes incluidos, la etapa en la que están, el informe de riesgo y los módulos recomendados en su PPP (App instalada, cuestionario T0, módulos recomendados, cuestionario T3, cuestionario T6, cuestionario T9, cuestionario T12).</a:t>
            </a:r>
            <a:endParaRPr lang="es-ES"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En este punto, ya se puede realizar la única visita obligatoria médico/a-paciente. Antes de la misma, los/as MF podrán disponer del informe preliminar que genera el sistema para el/la paciente. Por lo que deberá emplear unos minutos para tratar de relacionar los datos de este informe con los datos clínicos de los/as pacientes.</a:t>
            </a:r>
            <a:endParaRPr lang="es-ES"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Por ejemplo, cuando un/a médico/a reciba un e-mail donde se informe de que un/a paciente ha cumplimentado los cuestionarios de T0, podrá acceder a la web e-predictD y consultar tanto el informe de riesgo de su paciente como los módulos recomendados en su PPP. El/la MF podrá ver la misma información que estará disponible para el/la paciente pero, además, tendrá acceso a la columna específica de información exclusiva para el/la médico/a: “¿qué puedo hacer como médico/a de familia?”. Esta columna facilitará información que le ayudará a tomar decisiones y preparar la entrevista cara a cara médico/a-paciente que tendrá lugar después.</a:t>
            </a:r>
            <a:endParaRPr lang="es-ES"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Una vez que la entrevista se haya llevado a cabo, el/la MF deberá validar el PPP eligiendo al menos uno de los módulos recomendados por e-predictD y, además, tendrá la opción de recomendar o añadir, según lo estime oportuno, algún otro módulo que el PPP no hubiera contemplado. Es importante señalar que el/la médico/a ya no tendrá más visitas cara a cara con el/la paciente.</a:t>
            </a:r>
            <a:endParaRPr lang="es-ES"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Cuando el/la MF valide el PPP, los/as pacientes recibirán un aviso en su App </a:t>
            </a:r>
            <a:r>
              <a:rPr lang="es-ES_tradnl" sz="1200" b="1" kern="1200" dirty="0">
                <a:solidFill>
                  <a:schemeClr val="tx1"/>
                </a:solidFill>
                <a:effectLst/>
                <a:latin typeface="+mn-lt"/>
                <a:ea typeface="+mn-ea"/>
                <a:cs typeface="+mn-cs"/>
              </a:rPr>
              <a:t>e-predictD </a:t>
            </a:r>
            <a:r>
              <a:rPr lang="es-ES_tradnl" sz="1200" kern="1200" dirty="0">
                <a:solidFill>
                  <a:schemeClr val="tx1"/>
                </a:solidFill>
                <a:effectLst/>
                <a:latin typeface="+mn-lt"/>
                <a:ea typeface="+mn-ea"/>
                <a:cs typeface="+mn-cs"/>
              </a:rPr>
              <a:t>que notifique que ya pueden empezar a trabajar con el/los módulo/s que se le hayan recomendado tanto por parte del/la MF como por parte de la App.</a:t>
            </a:r>
            <a:endParaRPr lang="es-ES"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En las siguientes evaluaciones, que serán cada tres meses a lo largo de un año, los/as MF podrán tener acceso al </a:t>
            </a:r>
            <a:r>
              <a:rPr lang="es-ES" sz="1200" kern="1200" dirty="0">
                <a:solidFill>
                  <a:schemeClr val="tx1"/>
                </a:solidFill>
                <a:effectLst/>
                <a:latin typeface="+mn-lt"/>
                <a:ea typeface="+mn-ea"/>
                <a:cs typeface="+mn-cs"/>
              </a:rPr>
              <a:t>informe de riesgo del/la paciente y a su propuesta de PPP. Es importante volver a señalar que, en este punto, el/la médico/a ya no</a:t>
            </a:r>
            <a:r>
              <a:rPr lang="es-ES_tradnl" sz="1200" kern="1200" dirty="0">
                <a:solidFill>
                  <a:schemeClr val="tx1"/>
                </a:solidFill>
                <a:effectLst/>
                <a:latin typeface="+mn-lt"/>
                <a:ea typeface="+mn-ea"/>
                <a:cs typeface="+mn-cs"/>
              </a:rPr>
              <a:t> tendrá más visitas cara a cara con el/la paciente ni el tiempo T3-T6-T9-T12, y por tanto el/la paciente podrá seguir trabajando los siguientes meses sin necesidad de esperar el consejo o validación de su MF.</a:t>
            </a:r>
            <a:endParaRPr lang="es-ES" sz="1200" kern="1200" dirty="0">
              <a:solidFill>
                <a:schemeClr val="tx1"/>
              </a:solidFill>
              <a:effectLst/>
              <a:latin typeface="+mn-lt"/>
              <a:ea typeface="+mn-ea"/>
              <a:cs typeface="+mn-cs"/>
            </a:endParaRPr>
          </a:p>
          <a:p>
            <a:endParaRPr lang="es-ES" dirty="0"/>
          </a:p>
          <a:p>
            <a:r>
              <a:rPr lang="es-ES_tradnl" sz="1200" b="1" kern="1200" dirty="0">
                <a:solidFill>
                  <a:schemeClr val="tx1"/>
                </a:solidFill>
                <a:effectLst/>
                <a:latin typeface="+mn-lt"/>
                <a:ea typeface="+mn-ea"/>
                <a:cs typeface="+mn-cs"/>
              </a:rPr>
              <a:t>2.5.- </a:t>
            </a:r>
            <a:r>
              <a:rPr lang="es-ES_tradnl" sz="1200" b="1" u="sng" kern="1200" dirty="0">
                <a:solidFill>
                  <a:schemeClr val="tx1"/>
                </a:solidFill>
                <a:effectLst/>
                <a:latin typeface="+mn-lt"/>
                <a:ea typeface="+mn-ea"/>
                <a:cs typeface="+mn-cs"/>
              </a:rPr>
              <a:t>Grupo B- intervención psicoeducativa</a:t>
            </a:r>
            <a:endParaRPr lang="es-ES"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Los/as pacientes asignados al grupo B (grupo control) continuarán recibiendo los cuidados habituales por parte de sus MF y además la App y la web </a:t>
            </a:r>
            <a:r>
              <a:rPr lang="es-ES_tradnl" sz="1200" b="1" kern="1200" dirty="0">
                <a:solidFill>
                  <a:schemeClr val="tx1"/>
                </a:solidFill>
                <a:effectLst/>
                <a:latin typeface="+mn-lt"/>
                <a:ea typeface="+mn-ea"/>
                <a:cs typeface="+mn-cs"/>
              </a:rPr>
              <a:t>e-predictD </a:t>
            </a:r>
            <a:r>
              <a:rPr lang="es-ES_tradnl" sz="1200" kern="1200" dirty="0">
                <a:solidFill>
                  <a:schemeClr val="tx1"/>
                </a:solidFill>
                <a:effectLst/>
                <a:latin typeface="+mn-lt"/>
                <a:ea typeface="+mn-ea"/>
                <a:cs typeface="+mn-cs"/>
              </a:rPr>
              <a:t>versión B tendrá la misma apariencia que la versión A. Los/as pacientes serán evaluados trimestralmente del mismo modo que los/as pacientes asignados a la intervención </a:t>
            </a:r>
            <a:r>
              <a:rPr lang="es-ES_tradnl" sz="1200" b="1" kern="1200" dirty="0">
                <a:solidFill>
                  <a:schemeClr val="tx1"/>
                </a:solidFill>
                <a:effectLst/>
                <a:latin typeface="+mn-lt"/>
                <a:ea typeface="+mn-ea"/>
                <a:cs typeface="+mn-cs"/>
              </a:rPr>
              <a:t>e-predictD</a:t>
            </a:r>
            <a:r>
              <a:rPr lang="es-ES_tradnl" sz="1200" kern="1200" dirty="0">
                <a:solidFill>
                  <a:schemeClr val="tx1"/>
                </a:solidFill>
                <a:effectLst/>
                <a:latin typeface="+mn-lt"/>
                <a:ea typeface="+mn-ea"/>
                <a:cs typeface="+mn-cs"/>
              </a:rPr>
              <a:t> versión A. También recibirán notificaciones, recordatorios y mensajes periódicos a lo largo del ensayo. Los mensajes semanales consistirán en breves consejos psicoeducativos sobre cuidados de salud en general, tanto psicológicos como físicos. En la intervención dirigida a los/as pacientes de este grupo no habrá personalización, información sobre el nivel de riesgo, factores de riesgo y recursos internos-externos. Tampoco habrá visita inicial con sus MF, PPP ni planes personalizados de monitorización.</a:t>
            </a:r>
            <a:endParaRPr lang="es-ES" sz="1200" kern="1200" dirty="0">
              <a:solidFill>
                <a:schemeClr val="tx1"/>
              </a:solidFill>
              <a:effectLst/>
              <a:latin typeface="+mn-lt"/>
              <a:ea typeface="+mn-ea"/>
              <a:cs typeface="+mn-cs"/>
            </a:endParaRPr>
          </a:p>
          <a:p>
            <a:endParaRPr lang="es-ES" dirty="0"/>
          </a:p>
        </p:txBody>
      </p:sp>
      <p:sp>
        <p:nvSpPr>
          <p:cNvPr id="4" name="Marcador de número de diapositiva 3"/>
          <p:cNvSpPr>
            <a:spLocks noGrp="1"/>
          </p:cNvSpPr>
          <p:nvPr>
            <p:ph type="sldNum" sz="quarter" idx="10"/>
          </p:nvPr>
        </p:nvSpPr>
        <p:spPr/>
        <p:txBody>
          <a:bodyPr/>
          <a:lstStyle/>
          <a:p>
            <a:fld id="{25845AE3-75CE-47B8-A2EE-D8610BA0E9F6}" type="slidenum">
              <a:rPr lang="es-ES" smtClean="0"/>
              <a:pPr/>
              <a:t>13</a:t>
            </a:fld>
            <a:endParaRPr lang="es-ES"/>
          </a:p>
        </p:txBody>
      </p:sp>
    </p:spTree>
    <p:extLst>
      <p:ext uri="{BB962C8B-B14F-4D97-AF65-F5344CB8AC3E}">
        <p14:creationId xmlns:p14="http://schemas.microsoft.com/office/powerpoint/2010/main" val="20528182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200" kern="1200" dirty="0">
                <a:solidFill>
                  <a:schemeClr val="tx1"/>
                </a:solidFill>
                <a:effectLst/>
                <a:latin typeface="+mn-lt"/>
                <a:ea typeface="+mn-ea"/>
                <a:cs typeface="+mn-cs"/>
              </a:rPr>
              <a:t>Los/as médicos/as de familia tendrán que realizar obligatoriamente una </a:t>
            </a:r>
            <a:r>
              <a:rPr lang="es-ES_tradnl" sz="1200" b="1" kern="1200" dirty="0">
                <a:solidFill>
                  <a:schemeClr val="tx1"/>
                </a:solidFill>
                <a:effectLst/>
                <a:latin typeface="+mn-lt"/>
                <a:ea typeface="+mn-ea"/>
                <a:cs typeface="+mn-cs"/>
              </a:rPr>
              <a:t>única visita cara a cara</a:t>
            </a:r>
            <a:r>
              <a:rPr lang="es-ES_tradnl" sz="1200" kern="1200" dirty="0">
                <a:solidFill>
                  <a:schemeClr val="tx1"/>
                </a:solidFill>
                <a:effectLst/>
                <a:latin typeface="+mn-lt"/>
                <a:ea typeface="+mn-ea"/>
                <a:cs typeface="+mn-cs"/>
              </a:rPr>
              <a:t> con los/as pacientes cuando éstos/as hayan cumplimentado los cuestionarios y hayan recibido por parte del </a:t>
            </a:r>
            <a:r>
              <a:rPr lang="es-ES" sz="1200" b="1" kern="1200" dirty="0">
                <a:solidFill>
                  <a:schemeClr val="tx1"/>
                </a:solidFill>
                <a:effectLst/>
                <a:latin typeface="+mn-lt"/>
                <a:ea typeface="+mn-ea"/>
                <a:cs typeface="+mn-cs"/>
              </a:rPr>
              <a:t>e-predictD</a:t>
            </a:r>
            <a:r>
              <a:rPr lang="es-ES_tradnl" sz="1200" kern="1200" dirty="0">
                <a:solidFill>
                  <a:schemeClr val="tx1"/>
                </a:solidFill>
                <a:effectLst/>
                <a:latin typeface="+mn-lt"/>
                <a:ea typeface="+mn-ea"/>
                <a:cs typeface="+mn-cs"/>
              </a:rPr>
              <a:t> el ‘Informe de Riesgo’ y una primera propuesta de ‘Plan Personalizado de Prevención (PPP)’. El/la médico/a de familia deberá realizar dos grabaciones de las entrevistas a dos pacientes (los que él/ella estime oportunos); por tanto, se solicitará a dos pacientes un nuevo consentimiento informado para la </a:t>
            </a:r>
            <a:r>
              <a:rPr lang="es-ES_tradnl" sz="1200" b="1" kern="1200" dirty="0">
                <a:solidFill>
                  <a:schemeClr val="tx1"/>
                </a:solidFill>
                <a:effectLst/>
                <a:latin typeface="+mn-lt"/>
                <a:ea typeface="+mn-ea"/>
                <a:cs typeface="+mn-cs"/>
              </a:rPr>
              <a:t>grabación de la visita</a:t>
            </a:r>
            <a:r>
              <a:rPr lang="es-ES_tradnl" sz="1200" kern="1200" dirty="0">
                <a:solidFill>
                  <a:schemeClr val="tx1"/>
                </a:solidFill>
                <a:effectLst/>
                <a:latin typeface="+mn-lt"/>
                <a:ea typeface="+mn-ea"/>
                <a:cs typeface="+mn-cs"/>
              </a:rPr>
              <a:t> (ANEXO VIII). Esta grabación se hará en audio en o en vídeo para aquellos médicos/as de familia participantes que puedan y quieran hacerlo. </a:t>
            </a:r>
            <a:endParaRPr lang="es-ES"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 </a:t>
            </a:r>
            <a:endParaRPr lang="es-ES"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Los objetivos de esta visita médico/a-paciente son:</a:t>
            </a:r>
            <a:endParaRPr lang="es-ES" sz="1200" kern="1200" dirty="0">
              <a:solidFill>
                <a:schemeClr val="tx1"/>
              </a:solidFill>
              <a:effectLst/>
              <a:latin typeface="+mn-lt"/>
              <a:ea typeface="+mn-ea"/>
              <a:cs typeface="+mn-cs"/>
            </a:endParaRPr>
          </a:p>
          <a:p>
            <a:r>
              <a:rPr lang="es-ES_tradnl" sz="1200" b="1" kern="1200" dirty="0">
                <a:solidFill>
                  <a:schemeClr val="tx1"/>
                </a:solidFill>
                <a:effectLst/>
                <a:latin typeface="+mn-lt"/>
                <a:ea typeface="+mn-ea"/>
                <a:cs typeface="+mn-cs"/>
              </a:rPr>
              <a:t>1.-</a:t>
            </a:r>
            <a:r>
              <a:rPr lang="es-ES_tradnl" sz="1200" kern="1200" dirty="0">
                <a:solidFill>
                  <a:schemeClr val="tx1"/>
                </a:solidFill>
                <a:effectLst/>
                <a:latin typeface="+mn-lt"/>
                <a:ea typeface="+mn-ea"/>
                <a:cs typeface="+mn-cs"/>
              </a:rPr>
              <a:t> Construir una buena relación médico/a-paciente inicial “centrada” en el/la paciente.</a:t>
            </a:r>
            <a:endParaRPr lang="es-ES" sz="1200" kern="1200" dirty="0">
              <a:solidFill>
                <a:schemeClr val="tx1"/>
              </a:solidFill>
              <a:effectLst/>
              <a:latin typeface="+mn-lt"/>
              <a:ea typeface="+mn-ea"/>
              <a:cs typeface="+mn-cs"/>
            </a:endParaRPr>
          </a:p>
          <a:p>
            <a:r>
              <a:rPr lang="es-ES_tradnl" sz="1200" b="1" kern="1200" dirty="0">
                <a:solidFill>
                  <a:schemeClr val="tx1"/>
                </a:solidFill>
                <a:effectLst/>
                <a:latin typeface="+mn-lt"/>
                <a:ea typeface="+mn-ea"/>
                <a:cs typeface="+mn-cs"/>
              </a:rPr>
              <a:t>2.-</a:t>
            </a:r>
            <a:r>
              <a:rPr lang="es-ES_tradnl" sz="1200" kern="1200" dirty="0">
                <a:solidFill>
                  <a:schemeClr val="tx1"/>
                </a:solidFill>
                <a:effectLst/>
                <a:latin typeface="+mn-lt"/>
                <a:ea typeface="+mn-ea"/>
                <a:cs typeface="+mn-cs"/>
              </a:rPr>
              <a:t> Detectar las dificultades de los/as pacientes para entender y seguir la intervención </a:t>
            </a:r>
            <a:r>
              <a:rPr lang="es-ES" sz="1200" b="1" kern="1200" dirty="0">
                <a:solidFill>
                  <a:schemeClr val="tx1"/>
                </a:solidFill>
                <a:effectLst/>
                <a:latin typeface="+mn-lt"/>
                <a:ea typeface="+mn-ea"/>
                <a:cs typeface="+mn-cs"/>
              </a:rPr>
              <a:t>e-predictD</a:t>
            </a:r>
            <a:r>
              <a:rPr lang="es-ES_tradnl" sz="1200" kern="1200" dirty="0">
                <a:solidFill>
                  <a:schemeClr val="tx1"/>
                </a:solidFill>
                <a:effectLst/>
                <a:latin typeface="+mn-lt"/>
                <a:ea typeface="+mn-ea"/>
                <a:cs typeface="+mn-cs"/>
              </a:rPr>
              <a:t>. </a:t>
            </a:r>
            <a:endParaRPr lang="es-ES" sz="1200" kern="1200" dirty="0">
              <a:solidFill>
                <a:schemeClr val="tx1"/>
              </a:solidFill>
              <a:effectLst/>
              <a:latin typeface="+mn-lt"/>
              <a:ea typeface="+mn-ea"/>
              <a:cs typeface="+mn-cs"/>
            </a:endParaRPr>
          </a:p>
          <a:p>
            <a:r>
              <a:rPr lang="es-ES_tradnl" sz="1200" b="1" kern="1200" dirty="0">
                <a:solidFill>
                  <a:schemeClr val="tx1"/>
                </a:solidFill>
                <a:effectLst/>
                <a:latin typeface="+mn-lt"/>
                <a:ea typeface="+mn-ea"/>
                <a:cs typeface="+mn-cs"/>
              </a:rPr>
              <a:t>3.-</a:t>
            </a:r>
            <a:r>
              <a:rPr lang="es-ES_tradnl" sz="1200" kern="1200" dirty="0">
                <a:solidFill>
                  <a:schemeClr val="tx1"/>
                </a:solidFill>
                <a:effectLst/>
                <a:latin typeface="+mn-lt"/>
                <a:ea typeface="+mn-ea"/>
                <a:cs typeface="+mn-cs"/>
              </a:rPr>
              <a:t> Ayudar a los/as pacientes a entender el informe preliminar generado por el sistema.</a:t>
            </a:r>
            <a:endParaRPr lang="es-ES" sz="1200" kern="1200" dirty="0">
              <a:solidFill>
                <a:schemeClr val="tx1"/>
              </a:solidFill>
              <a:effectLst/>
              <a:latin typeface="+mn-lt"/>
              <a:ea typeface="+mn-ea"/>
              <a:cs typeface="+mn-cs"/>
            </a:endParaRPr>
          </a:p>
          <a:p>
            <a:r>
              <a:rPr lang="es-ES_tradnl" sz="1200" b="1" kern="1200" dirty="0">
                <a:solidFill>
                  <a:schemeClr val="tx1"/>
                </a:solidFill>
                <a:effectLst/>
                <a:latin typeface="+mn-lt"/>
                <a:ea typeface="+mn-ea"/>
                <a:cs typeface="+mn-cs"/>
              </a:rPr>
              <a:t>4.-</a:t>
            </a:r>
            <a:r>
              <a:rPr lang="es-ES_tradnl" sz="1200" kern="1200" dirty="0">
                <a:solidFill>
                  <a:schemeClr val="tx1"/>
                </a:solidFill>
                <a:effectLst/>
                <a:latin typeface="+mn-lt"/>
                <a:ea typeface="+mn-ea"/>
                <a:cs typeface="+mn-cs"/>
              </a:rPr>
              <a:t> Clarificar los roles y expectativas de ambos, el/la médico/a de familia como facilitador/a, el/la paciente como principal protagonista (activado/a y empoderado/a), y el sistema de comunicación entre ambos en el </a:t>
            </a:r>
            <a:r>
              <a:rPr lang="es-ES" sz="1200" b="1" kern="1200" dirty="0">
                <a:solidFill>
                  <a:schemeClr val="tx1"/>
                </a:solidFill>
                <a:effectLst/>
                <a:latin typeface="+mn-lt"/>
                <a:ea typeface="+mn-ea"/>
                <a:cs typeface="+mn-cs"/>
              </a:rPr>
              <a:t>e-predictD</a:t>
            </a:r>
            <a:r>
              <a:rPr lang="es-ES_tradnl" sz="1200" kern="1200" dirty="0">
                <a:solidFill>
                  <a:schemeClr val="tx1"/>
                </a:solidFill>
                <a:effectLst/>
                <a:latin typeface="+mn-lt"/>
                <a:ea typeface="+mn-ea"/>
                <a:cs typeface="+mn-cs"/>
              </a:rPr>
              <a:t>.</a:t>
            </a:r>
            <a:endParaRPr lang="es-ES" sz="1200" kern="1200" dirty="0">
              <a:solidFill>
                <a:schemeClr val="tx1"/>
              </a:solidFill>
              <a:effectLst/>
              <a:latin typeface="+mn-lt"/>
              <a:ea typeface="+mn-ea"/>
              <a:cs typeface="+mn-cs"/>
            </a:endParaRPr>
          </a:p>
          <a:p>
            <a:r>
              <a:rPr lang="es-ES_tradnl" sz="1200" b="1" kern="1200" dirty="0">
                <a:solidFill>
                  <a:schemeClr val="tx1"/>
                </a:solidFill>
                <a:effectLst/>
                <a:latin typeface="+mn-lt"/>
                <a:ea typeface="+mn-ea"/>
                <a:cs typeface="+mn-cs"/>
              </a:rPr>
              <a:t>5.-</a:t>
            </a:r>
            <a:r>
              <a:rPr lang="es-ES_tradnl" sz="1200" kern="1200" dirty="0">
                <a:solidFill>
                  <a:schemeClr val="tx1"/>
                </a:solidFill>
                <a:effectLst/>
                <a:latin typeface="+mn-lt"/>
                <a:ea typeface="+mn-ea"/>
                <a:cs typeface="+mn-cs"/>
              </a:rPr>
              <a:t> Motivar, activar y empoderar al paciente para prevenir la depresión.</a:t>
            </a:r>
            <a:endParaRPr lang="es-ES" sz="1200" kern="1200" dirty="0">
              <a:solidFill>
                <a:schemeClr val="tx1"/>
              </a:solidFill>
              <a:effectLst/>
              <a:latin typeface="+mn-lt"/>
              <a:ea typeface="+mn-ea"/>
              <a:cs typeface="+mn-cs"/>
            </a:endParaRPr>
          </a:p>
          <a:p>
            <a:r>
              <a:rPr lang="es-ES_tradnl" sz="1200" b="1" kern="1200" dirty="0">
                <a:solidFill>
                  <a:schemeClr val="tx1"/>
                </a:solidFill>
                <a:effectLst/>
                <a:latin typeface="+mn-lt"/>
                <a:ea typeface="+mn-ea"/>
                <a:cs typeface="+mn-cs"/>
              </a:rPr>
              <a:t>6.- </a:t>
            </a:r>
            <a:r>
              <a:rPr lang="es-ES_tradnl" sz="1200" kern="1200" dirty="0">
                <a:solidFill>
                  <a:schemeClr val="tx1"/>
                </a:solidFill>
                <a:effectLst/>
                <a:latin typeface="+mn-lt"/>
                <a:ea typeface="+mn-ea"/>
                <a:cs typeface="+mn-cs"/>
              </a:rPr>
              <a:t>Ayudar a los/as pacientes a preparar su PPP.</a:t>
            </a:r>
            <a:endParaRPr lang="es-ES" sz="1200" kern="1200" dirty="0">
              <a:solidFill>
                <a:schemeClr val="tx1"/>
              </a:solidFill>
              <a:effectLst/>
              <a:latin typeface="+mn-lt"/>
              <a:ea typeface="+mn-ea"/>
              <a:cs typeface="+mn-cs"/>
            </a:endParaRPr>
          </a:p>
          <a:p>
            <a:r>
              <a:rPr lang="es-ES_tradnl" sz="1200" b="1" kern="1200" dirty="0">
                <a:solidFill>
                  <a:schemeClr val="tx1"/>
                </a:solidFill>
                <a:effectLst/>
                <a:latin typeface="+mn-lt"/>
                <a:ea typeface="+mn-ea"/>
                <a:cs typeface="+mn-cs"/>
              </a:rPr>
              <a:t>7.-</a:t>
            </a:r>
            <a:r>
              <a:rPr lang="es-ES_tradnl" sz="1200" kern="1200" dirty="0">
                <a:solidFill>
                  <a:schemeClr val="tx1"/>
                </a:solidFill>
                <a:effectLst/>
                <a:latin typeface="+mn-lt"/>
                <a:ea typeface="+mn-ea"/>
                <a:cs typeface="+mn-cs"/>
              </a:rPr>
              <a:t> Motivar a los/as pacientes a cumplir el protocolo de la intervención </a:t>
            </a:r>
            <a:r>
              <a:rPr lang="es-ES" sz="1200" b="1" kern="1200" dirty="0">
                <a:solidFill>
                  <a:schemeClr val="tx1"/>
                </a:solidFill>
                <a:effectLst/>
                <a:latin typeface="+mn-lt"/>
                <a:ea typeface="+mn-ea"/>
                <a:cs typeface="+mn-cs"/>
              </a:rPr>
              <a:t>e-predictD</a:t>
            </a:r>
            <a:r>
              <a:rPr lang="es-ES_tradnl" sz="1200" kern="1200" dirty="0">
                <a:solidFill>
                  <a:schemeClr val="tx1"/>
                </a:solidFill>
                <a:effectLst/>
                <a:latin typeface="+mn-lt"/>
                <a:ea typeface="+mn-ea"/>
                <a:cs typeface="+mn-cs"/>
              </a:rPr>
              <a:t>.</a:t>
            </a:r>
            <a:endParaRPr lang="es-ES" sz="1200" kern="1200" dirty="0">
              <a:solidFill>
                <a:schemeClr val="tx1"/>
              </a:solidFill>
              <a:effectLst/>
              <a:latin typeface="+mn-lt"/>
              <a:ea typeface="+mn-ea"/>
              <a:cs typeface="+mn-cs"/>
            </a:endParaRPr>
          </a:p>
          <a:p>
            <a:endParaRPr lang="es-ES" dirty="0"/>
          </a:p>
          <a:p>
            <a:r>
              <a:rPr lang="es-ES_tradnl" sz="1200" b="1" kern="1200" dirty="0">
                <a:solidFill>
                  <a:schemeClr val="tx1"/>
                </a:solidFill>
                <a:effectLst/>
                <a:latin typeface="+mn-lt"/>
                <a:ea typeface="+mn-ea"/>
                <a:cs typeface="+mn-cs"/>
              </a:rPr>
              <a:t>2.4.1.- Procedimiento visita con médico/a de familia</a:t>
            </a:r>
            <a:endParaRPr lang="es-E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El procedimiento será el siguiente, </a:t>
            </a:r>
            <a:r>
              <a:rPr lang="es-ES_tradnl" sz="1200" kern="1200" dirty="0">
                <a:solidFill>
                  <a:schemeClr val="tx1"/>
                </a:solidFill>
                <a:effectLst/>
                <a:latin typeface="+mn-lt"/>
                <a:ea typeface="+mn-ea"/>
                <a:cs typeface="+mn-cs"/>
              </a:rPr>
              <a:t>los/as médicos/as de familia podrán consultar la web </a:t>
            </a:r>
            <a:r>
              <a:rPr lang="es-ES" sz="1200" b="1" kern="1200" dirty="0">
                <a:solidFill>
                  <a:schemeClr val="tx1"/>
                </a:solidFill>
                <a:effectLst/>
                <a:latin typeface="+mn-lt"/>
                <a:ea typeface="+mn-ea"/>
                <a:cs typeface="+mn-cs"/>
              </a:rPr>
              <a:t>e-predictD</a:t>
            </a:r>
            <a:r>
              <a:rPr lang="es-ES_tradnl" sz="1200" b="1" kern="1200" dirty="0">
                <a:solidFill>
                  <a:schemeClr val="tx1"/>
                </a:solidFill>
                <a:effectLst/>
                <a:latin typeface="+mn-lt"/>
                <a:ea typeface="+mn-ea"/>
                <a:cs typeface="+mn-cs"/>
              </a:rPr>
              <a:t>, </a:t>
            </a:r>
            <a:r>
              <a:rPr lang="es-ES_tradnl" sz="1200" kern="1200" dirty="0">
                <a:solidFill>
                  <a:schemeClr val="tx1"/>
                </a:solidFill>
                <a:effectLst/>
                <a:latin typeface="+mn-lt"/>
                <a:ea typeface="+mn-ea"/>
                <a:cs typeface="+mn-cs"/>
              </a:rPr>
              <a:t>y allí</a:t>
            </a:r>
            <a:r>
              <a:rPr lang="es-ES_tradnl" sz="1200" b="1" kern="1200" dirty="0">
                <a:solidFill>
                  <a:schemeClr val="tx1"/>
                </a:solidFill>
                <a:effectLst/>
                <a:latin typeface="+mn-lt"/>
                <a:ea typeface="+mn-ea"/>
                <a:cs typeface="+mn-cs"/>
              </a:rPr>
              <a:t> </a:t>
            </a:r>
            <a:r>
              <a:rPr lang="es-ES_tradnl" sz="1200" kern="1200" dirty="0">
                <a:solidFill>
                  <a:schemeClr val="tx1"/>
                </a:solidFill>
                <a:effectLst/>
                <a:latin typeface="+mn-lt"/>
                <a:ea typeface="+mn-ea"/>
                <a:cs typeface="+mn-cs"/>
              </a:rPr>
              <a:t>podrán seguir a sus 10 pacientes a medida que vayan cumplimentando etapas en su programa de prevención </a:t>
            </a:r>
            <a:r>
              <a:rPr lang="es-ES" sz="1200" b="1" kern="1200" dirty="0">
                <a:solidFill>
                  <a:schemeClr val="tx1"/>
                </a:solidFill>
                <a:effectLst/>
                <a:latin typeface="+mn-lt"/>
                <a:ea typeface="+mn-ea"/>
                <a:cs typeface="+mn-cs"/>
              </a:rPr>
              <a:t>e-predictD</a:t>
            </a:r>
            <a:r>
              <a:rPr lang="es-ES_tradnl" sz="1200" b="1" kern="1200" dirty="0">
                <a:solidFill>
                  <a:schemeClr val="tx1"/>
                </a:solidFill>
                <a:effectLst/>
                <a:latin typeface="+mn-lt"/>
                <a:ea typeface="+mn-ea"/>
                <a:cs typeface="+mn-cs"/>
              </a:rPr>
              <a:t>. </a:t>
            </a:r>
            <a:r>
              <a:rPr lang="es-ES_tradnl" sz="1200" kern="1200" dirty="0">
                <a:solidFill>
                  <a:schemeClr val="tx1"/>
                </a:solidFill>
                <a:effectLst/>
                <a:latin typeface="+mn-lt"/>
                <a:ea typeface="+mn-ea"/>
                <a:cs typeface="+mn-cs"/>
              </a:rPr>
              <a:t>Los/as MF recibirán un aviso mediante e-mail a modo de alerta. Este e-mail lo recibirán cuando sus pacientes completen el cuestionario T0. En la web e-predictD podrán consultar el listado de los/as pacientes incluidos, la etapa en la que están, el informe de riesgo y los módulos recomendados en su PPP (App instalada, cuestionario T0, módulos recomendados, cuestionario T3, cuestionario T6, cuestionario T9, cuestionario T12).</a:t>
            </a:r>
            <a:endParaRPr lang="es-ES"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En este punto, ya se puede realizar la única visita obligatoria médico/a-paciente. Antes de la misma, los/as MF podrán disponer del informe preliminar que genera el sistema para el/la paciente. Por lo que deberá emplear unos minutos para tratar de relacionar los datos de este informe con los datos clínicos de los/as pacientes.</a:t>
            </a:r>
            <a:endParaRPr lang="es-ES"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Por ejemplo, cuando un/a médico/a reciba un e-mail donde se informe de que un/a paciente ha cumplimentado los cuestionarios de T0, podrá acceder a la web e-predictD y consultar tanto el informe de riesgo de su paciente como los módulos recomendados en su PPP. El/la MF podrá ver la misma información que estará disponible para el/la paciente pero, además, tendrá acceso a la columna específica de información exclusiva para el/la médico/a: “¿qué puedo hacer como médico/a de familia?”. Esta columna facilitará información que le ayudará a tomar decisiones y preparar la entrevista cara a cara médico/a-paciente que tendrá lugar después.</a:t>
            </a:r>
            <a:endParaRPr lang="es-ES"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Una vez que la entrevista se haya llevado a cabo, el/la MF deberá validar el PPP eligiendo al menos uno de los módulos recomendados por e-predictD y, además, tendrá la opción de recomendar o añadir, según lo estime oportuno, algún otro módulo que el PPP no hubiera contemplado. Es importante señalar que el/la médico/a ya no tendrá más visitas cara a cara con el/la paciente.</a:t>
            </a:r>
            <a:endParaRPr lang="es-ES"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Cuando el/la MF valide el PPP, los/as pacientes recibirán un aviso en su App </a:t>
            </a:r>
            <a:r>
              <a:rPr lang="es-ES_tradnl" sz="1200" b="1" kern="1200" dirty="0">
                <a:solidFill>
                  <a:schemeClr val="tx1"/>
                </a:solidFill>
                <a:effectLst/>
                <a:latin typeface="+mn-lt"/>
                <a:ea typeface="+mn-ea"/>
                <a:cs typeface="+mn-cs"/>
              </a:rPr>
              <a:t>e-predictD </a:t>
            </a:r>
            <a:r>
              <a:rPr lang="es-ES_tradnl" sz="1200" kern="1200" dirty="0">
                <a:solidFill>
                  <a:schemeClr val="tx1"/>
                </a:solidFill>
                <a:effectLst/>
                <a:latin typeface="+mn-lt"/>
                <a:ea typeface="+mn-ea"/>
                <a:cs typeface="+mn-cs"/>
              </a:rPr>
              <a:t>que notifique que ya pueden empezar a trabajar con el/los módulo/s que se le hayan recomendado tanto por parte del/la MF como por parte de la App.</a:t>
            </a:r>
            <a:endParaRPr lang="es-ES"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En las siguientes evaluaciones, que serán cada tres meses a lo largo de un año, los/as MF podrán tener acceso al </a:t>
            </a:r>
            <a:r>
              <a:rPr lang="es-ES" sz="1200" kern="1200" dirty="0">
                <a:solidFill>
                  <a:schemeClr val="tx1"/>
                </a:solidFill>
                <a:effectLst/>
                <a:latin typeface="+mn-lt"/>
                <a:ea typeface="+mn-ea"/>
                <a:cs typeface="+mn-cs"/>
              </a:rPr>
              <a:t>informe de riesgo del/la paciente y a su propuesta de PPP. Es importante volver a señalar que, en este punto, el/la médico/a ya no</a:t>
            </a:r>
            <a:r>
              <a:rPr lang="es-ES_tradnl" sz="1200" kern="1200" dirty="0">
                <a:solidFill>
                  <a:schemeClr val="tx1"/>
                </a:solidFill>
                <a:effectLst/>
                <a:latin typeface="+mn-lt"/>
                <a:ea typeface="+mn-ea"/>
                <a:cs typeface="+mn-cs"/>
              </a:rPr>
              <a:t> tendrá más visitas cara a cara con el/la paciente ni el tiempo T3-T6-T9-T12, y por tanto el/la paciente podrá seguir trabajando los siguientes meses sin necesidad de esperar el consejo o validación de su MF.</a:t>
            </a:r>
            <a:endParaRPr lang="es-ES" sz="1200" kern="1200" dirty="0">
              <a:solidFill>
                <a:schemeClr val="tx1"/>
              </a:solidFill>
              <a:effectLst/>
              <a:latin typeface="+mn-lt"/>
              <a:ea typeface="+mn-ea"/>
              <a:cs typeface="+mn-cs"/>
            </a:endParaRPr>
          </a:p>
          <a:p>
            <a:endParaRPr lang="es-ES" dirty="0"/>
          </a:p>
          <a:p>
            <a:r>
              <a:rPr lang="es-ES_tradnl" sz="1200" b="1" kern="1200" dirty="0">
                <a:solidFill>
                  <a:schemeClr val="tx1"/>
                </a:solidFill>
                <a:effectLst/>
                <a:latin typeface="+mn-lt"/>
                <a:ea typeface="+mn-ea"/>
                <a:cs typeface="+mn-cs"/>
              </a:rPr>
              <a:t>2.5.- </a:t>
            </a:r>
            <a:r>
              <a:rPr lang="es-ES_tradnl" sz="1200" b="1" u="sng" kern="1200" dirty="0">
                <a:solidFill>
                  <a:schemeClr val="tx1"/>
                </a:solidFill>
                <a:effectLst/>
                <a:latin typeface="+mn-lt"/>
                <a:ea typeface="+mn-ea"/>
                <a:cs typeface="+mn-cs"/>
              </a:rPr>
              <a:t>Grupo B- intervención psicoeducativa</a:t>
            </a:r>
            <a:endParaRPr lang="es-ES"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Los/as pacientes asignados al grupo B (grupo control) continuarán recibiendo los cuidados habituales por parte de sus MF y además la App y la web </a:t>
            </a:r>
            <a:r>
              <a:rPr lang="es-ES_tradnl" sz="1200" b="1" kern="1200" dirty="0">
                <a:solidFill>
                  <a:schemeClr val="tx1"/>
                </a:solidFill>
                <a:effectLst/>
                <a:latin typeface="+mn-lt"/>
                <a:ea typeface="+mn-ea"/>
                <a:cs typeface="+mn-cs"/>
              </a:rPr>
              <a:t>e-predictD </a:t>
            </a:r>
            <a:r>
              <a:rPr lang="es-ES_tradnl" sz="1200" kern="1200" dirty="0">
                <a:solidFill>
                  <a:schemeClr val="tx1"/>
                </a:solidFill>
                <a:effectLst/>
                <a:latin typeface="+mn-lt"/>
                <a:ea typeface="+mn-ea"/>
                <a:cs typeface="+mn-cs"/>
              </a:rPr>
              <a:t>versión B tendrá la misma apariencia que la versión A. Los/as pacientes serán evaluados trimestralmente del mismo modo que los/as pacientes asignados a la intervención </a:t>
            </a:r>
            <a:r>
              <a:rPr lang="es-ES_tradnl" sz="1200" b="1" kern="1200" dirty="0">
                <a:solidFill>
                  <a:schemeClr val="tx1"/>
                </a:solidFill>
                <a:effectLst/>
                <a:latin typeface="+mn-lt"/>
                <a:ea typeface="+mn-ea"/>
                <a:cs typeface="+mn-cs"/>
              </a:rPr>
              <a:t>e-predictD</a:t>
            </a:r>
            <a:r>
              <a:rPr lang="es-ES_tradnl" sz="1200" kern="1200" dirty="0">
                <a:solidFill>
                  <a:schemeClr val="tx1"/>
                </a:solidFill>
                <a:effectLst/>
                <a:latin typeface="+mn-lt"/>
                <a:ea typeface="+mn-ea"/>
                <a:cs typeface="+mn-cs"/>
              </a:rPr>
              <a:t> versión A. También recibirán notificaciones, recordatorios y mensajes periódicos a lo largo del ensayo. Los mensajes semanales consistirán en breves consejos psicoeducativos sobre cuidados de salud en general, tanto psicológicos como físicos. En la intervención dirigida a los/as pacientes de este grupo no habrá personalización, información sobre el nivel de riesgo, factores de riesgo y recursos internos-externos. Tampoco habrá visita inicial con sus MF, PPP ni planes personalizados de monitorización.</a:t>
            </a:r>
            <a:endParaRPr lang="es-ES" sz="1200" kern="1200" dirty="0">
              <a:solidFill>
                <a:schemeClr val="tx1"/>
              </a:solidFill>
              <a:effectLst/>
              <a:latin typeface="+mn-lt"/>
              <a:ea typeface="+mn-ea"/>
              <a:cs typeface="+mn-cs"/>
            </a:endParaRPr>
          </a:p>
          <a:p>
            <a:endParaRPr lang="es-ES" dirty="0"/>
          </a:p>
        </p:txBody>
      </p:sp>
      <p:sp>
        <p:nvSpPr>
          <p:cNvPr id="4" name="Marcador de número de diapositiva 3"/>
          <p:cNvSpPr>
            <a:spLocks noGrp="1"/>
          </p:cNvSpPr>
          <p:nvPr>
            <p:ph type="sldNum" sz="quarter" idx="10"/>
          </p:nvPr>
        </p:nvSpPr>
        <p:spPr/>
        <p:txBody>
          <a:bodyPr/>
          <a:lstStyle/>
          <a:p>
            <a:fld id="{25845AE3-75CE-47B8-A2EE-D8610BA0E9F6}" type="slidenum">
              <a:rPr lang="es-ES" smtClean="0"/>
              <a:pPr/>
              <a:t>14</a:t>
            </a:fld>
            <a:endParaRPr lang="es-ES"/>
          </a:p>
        </p:txBody>
      </p:sp>
    </p:spTree>
    <p:extLst>
      <p:ext uri="{BB962C8B-B14F-4D97-AF65-F5344CB8AC3E}">
        <p14:creationId xmlns:p14="http://schemas.microsoft.com/office/powerpoint/2010/main" val="18464646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a:solidFill>
                  <a:schemeClr val="tx1"/>
                </a:solidFill>
                <a:effectLst/>
                <a:latin typeface="+mn-lt"/>
                <a:ea typeface="+mn-ea"/>
                <a:cs typeface="+mn-cs"/>
              </a:rPr>
              <a:t>Se debe tener en cuenta los siguientes </a:t>
            </a:r>
            <a:r>
              <a:rPr lang="es-ES" sz="1200" b="1" kern="1200" dirty="0">
                <a:solidFill>
                  <a:schemeClr val="tx1"/>
                </a:solidFill>
                <a:effectLst/>
                <a:latin typeface="+mn-lt"/>
                <a:ea typeface="+mn-ea"/>
                <a:cs typeface="+mn-cs"/>
              </a:rPr>
              <a:t>puntos</a:t>
            </a:r>
            <a:r>
              <a:rPr lang="es-ES" sz="1200" kern="1200" dirty="0">
                <a:solidFill>
                  <a:schemeClr val="tx1"/>
                </a:solidFill>
                <a:effectLst/>
                <a:latin typeface="+mn-lt"/>
                <a:ea typeface="+mn-ea"/>
                <a:cs typeface="+mn-cs"/>
              </a:rPr>
              <a:t>: </a:t>
            </a:r>
          </a:p>
          <a:p>
            <a:pPr lvl="0"/>
            <a:r>
              <a:rPr lang="es-ES" sz="1200" kern="1200" dirty="0">
                <a:solidFill>
                  <a:schemeClr val="tx1"/>
                </a:solidFill>
                <a:effectLst/>
                <a:latin typeface="+mn-lt"/>
                <a:ea typeface="+mn-ea"/>
                <a:cs typeface="+mn-cs"/>
              </a:rPr>
              <a:t>La </a:t>
            </a:r>
            <a:r>
              <a:rPr lang="es-ES" sz="1200" b="1" kern="1200" dirty="0">
                <a:solidFill>
                  <a:schemeClr val="tx1"/>
                </a:solidFill>
                <a:effectLst/>
                <a:latin typeface="+mn-lt"/>
                <a:ea typeface="+mn-ea"/>
                <a:cs typeface="+mn-cs"/>
              </a:rPr>
              <a:t>contraseña</a:t>
            </a:r>
            <a:r>
              <a:rPr lang="es-ES" sz="1200" kern="1200" dirty="0">
                <a:solidFill>
                  <a:schemeClr val="tx1"/>
                </a:solidFill>
                <a:effectLst/>
                <a:latin typeface="+mn-lt"/>
                <a:ea typeface="+mn-ea"/>
                <a:cs typeface="+mn-cs"/>
              </a:rPr>
              <a:t> debe introducirse </a:t>
            </a:r>
            <a:r>
              <a:rPr lang="es-ES" sz="1200" b="1" kern="1200" dirty="0">
                <a:solidFill>
                  <a:schemeClr val="tx1"/>
                </a:solidFill>
                <a:effectLst/>
                <a:latin typeface="+mn-lt"/>
                <a:ea typeface="+mn-ea"/>
                <a:cs typeface="+mn-cs"/>
              </a:rPr>
              <a:t>tal cual figura</a:t>
            </a:r>
            <a:r>
              <a:rPr lang="es-ES" sz="1200" kern="1200" dirty="0">
                <a:solidFill>
                  <a:schemeClr val="tx1"/>
                </a:solidFill>
                <a:effectLst/>
                <a:latin typeface="+mn-lt"/>
                <a:ea typeface="+mn-ea"/>
                <a:cs typeface="+mn-cs"/>
              </a:rPr>
              <a:t> cuando se realiza el alta de usuarios/as, el sistema diferencia entre mayúsculas y minúsculas. </a:t>
            </a:r>
          </a:p>
          <a:p>
            <a:r>
              <a:rPr lang="es-ES" sz="1200" kern="1200" dirty="0">
                <a:solidFill>
                  <a:schemeClr val="tx1"/>
                </a:solidFill>
                <a:effectLst/>
                <a:latin typeface="+mn-lt"/>
                <a:ea typeface="+mn-ea"/>
                <a:cs typeface="+mn-cs"/>
              </a:rPr>
              <a:t> </a:t>
            </a:r>
          </a:p>
          <a:p>
            <a:pPr lvl="0"/>
            <a:r>
              <a:rPr lang="es-ES" sz="1200" kern="1200" dirty="0">
                <a:solidFill>
                  <a:schemeClr val="tx1"/>
                </a:solidFill>
                <a:effectLst/>
                <a:latin typeface="+mn-lt"/>
                <a:ea typeface="+mn-ea"/>
                <a:cs typeface="+mn-cs"/>
              </a:rPr>
              <a:t>Recuerde que es </a:t>
            </a:r>
            <a:r>
              <a:rPr lang="es-ES" sz="1200" b="1" kern="1200" dirty="0">
                <a:solidFill>
                  <a:schemeClr val="tx1"/>
                </a:solidFill>
                <a:effectLst/>
                <a:latin typeface="+mn-lt"/>
                <a:ea typeface="+mn-ea"/>
                <a:cs typeface="+mn-cs"/>
              </a:rPr>
              <a:t>necesario conexión a internet</a:t>
            </a:r>
            <a:r>
              <a:rPr lang="es-ES" sz="1200" kern="1200" dirty="0">
                <a:solidFill>
                  <a:schemeClr val="tx1"/>
                </a:solidFill>
                <a:effectLst/>
                <a:latin typeface="+mn-lt"/>
                <a:ea typeface="+mn-ea"/>
                <a:cs typeface="+mn-cs"/>
              </a:rPr>
              <a:t> para entrar en el aplicativo.</a:t>
            </a:r>
          </a:p>
          <a:p>
            <a:r>
              <a:rPr lang="es-ES" sz="1200" kern="1200" dirty="0">
                <a:solidFill>
                  <a:schemeClr val="tx1"/>
                </a:solidFill>
                <a:effectLst/>
                <a:latin typeface="+mn-lt"/>
                <a:ea typeface="+mn-ea"/>
                <a:cs typeface="+mn-cs"/>
              </a:rPr>
              <a:t> </a:t>
            </a:r>
          </a:p>
          <a:p>
            <a:pPr lvl="0"/>
            <a:r>
              <a:rPr lang="es-ES" sz="1200" kern="1200" dirty="0">
                <a:solidFill>
                  <a:schemeClr val="tx1"/>
                </a:solidFill>
                <a:effectLst/>
                <a:latin typeface="+mn-lt"/>
                <a:ea typeface="+mn-ea"/>
                <a:cs typeface="+mn-cs"/>
              </a:rPr>
              <a:t>No es posible tener abierto el mismo usuario/a en la aplicación y en la web. Si desea </a:t>
            </a:r>
            <a:r>
              <a:rPr lang="es-ES" sz="1200" b="1" kern="1200" dirty="0">
                <a:solidFill>
                  <a:schemeClr val="tx1"/>
                </a:solidFill>
                <a:effectLst/>
                <a:latin typeface="+mn-lt"/>
                <a:ea typeface="+mn-ea"/>
                <a:cs typeface="+mn-cs"/>
              </a:rPr>
              <a:t>cambiar de dispositivo</a:t>
            </a:r>
            <a:r>
              <a:rPr lang="es-ES" sz="1200" kern="1200" dirty="0">
                <a:solidFill>
                  <a:schemeClr val="tx1"/>
                </a:solidFill>
                <a:effectLst/>
                <a:latin typeface="+mn-lt"/>
                <a:ea typeface="+mn-ea"/>
                <a:cs typeface="+mn-cs"/>
              </a:rPr>
              <a:t> para trabajar desde otro diferente, recuerde </a:t>
            </a:r>
            <a:r>
              <a:rPr lang="es-ES" sz="1200" b="1" kern="1200" dirty="0">
                <a:solidFill>
                  <a:schemeClr val="tx1"/>
                </a:solidFill>
                <a:effectLst/>
                <a:latin typeface="+mn-lt"/>
                <a:ea typeface="+mn-ea"/>
                <a:cs typeface="+mn-cs"/>
              </a:rPr>
              <a:t>cerrar sesión en el que tenga abierto</a:t>
            </a:r>
            <a:r>
              <a:rPr lang="es-ES" sz="1200" kern="1200" dirty="0">
                <a:solidFill>
                  <a:schemeClr val="tx1"/>
                </a:solidFill>
                <a:effectLst/>
                <a:latin typeface="+mn-lt"/>
                <a:ea typeface="+mn-ea"/>
                <a:cs typeface="+mn-cs"/>
              </a:rPr>
              <a:t>.</a:t>
            </a:r>
          </a:p>
          <a:p>
            <a:r>
              <a:rPr lang="es-ES" sz="1200" kern="1200" dirty="0">
                <a:solidFill>
                  <a:schemeClr val="tx1"/>
                </a:solidFill>
                <a:effectLst/>
                <a:latin typeface="+mn-lt"/>
                <a:ea typeface="+mn-ea"/>
                <a:cs typeface="+mn-cs"/>
              </a:rPr>
              <a:t> </a:t>
            </a:r>
          </a:p>
          <a:p>
            <a:r>
              <a:rPr lang="es-ES" sz="1200" kern="1200" dirty="0">
                <a:solidFill>
                  <a:schemeClr val="tx1"/>
                </a:solidFill>
                <a:effectLst/>
                <a:latin typeface="+mn-lt"/>
                <a:ea typeface="+mn-ea"/>
                <a:cs typeface="+mn-cs"/>
              </a:rPr>
              <a:t>Para cualquier problema, duda o consulta, puede ponerse </a:t>
            </a:r>
            <a:r>
              <a:rPr lang="es-ES" sz="1200" b="1" kern="1200" dirty="0">
                <a:solidFill>
                  <a:schemeClr val="tx1"/>
                </a:solidFill>
                <a:effectLst/>
                <a:latin typeface="+mn-lt"/>
                <a:ea typeface="+mn-ea"/>
                <a:cs typeface="+mn-cs"/>
              </a:rPr>
              <a:t>en contacto con el/la entrevistador/a</a:t>
            </a:r>
            <a:r>
              <a:rPr lang="es-ES" sz="1200" kern="1200" dirty="0">
                <a:solidFill>
                  <a:schemeClr val="tx1"/>
                </a:solidFill>
                <a:effectLst/>
                <a:latin typeface="+mn-lt"/>
                <a:ea typeface="+mn-ea"/>
                <a:cs typeface="+mn-cs"/>
              </a:rPr>
              <a:t> que le realizó la entrevista</a:t>
            </a:r>
            <a:endParaRPr lang="es-ES" dirty="0"/>
          </a:p>
        </p:txBody>
      </p:sp>
      <p:sp>
        <p:nvSpPr>
          <p:cNvPr id="4" name="Marcador de número de diapositiva 3"/>
          <p:cNvSpPr>
            <a:spLocks noGrp="1"/>
          </p:cNvSpPr>
          <p:nvPr>
            <p:ph type="sldNum" sz="quarter" idx="10"/>
          </p:nvPr>
        </p:nvSpPr>
        <p:spPr/>
        <p:txBody>
          <a:bodyPr/>
          <a:lstStyle/>
          <a:p>
            <a:fld id="{25845AE3-75CE-47B8-A2EE-D8610BA0E9F6}" type="slidenum">
              <a:rPr lang="es-ES" smtClean="0"/>
              <a:pPr/>
              <a:t>16</a:t>
            </a:fld>
            <a:endParaRPr lang="es-ES"/>
          </a:p>
        </p:txBody>
      </p:sp>
    </p:spTree>
    <p:extLst>
      <p:ext uri="{BB962C8B-B14F-4D97-AF65-F5344CB8AC3E}">
        <p14:creationId xmlns:p14="http://schemas.microsoft.com/office/powerpoint/2010/main" val="14626683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a:solidFill>
                  <a:schemeClr val="tx1"/>
                </a:solidFill>
                <a:effectLst/>
                <a:latin typeface="+mn-lt"/>
                <a:ea typeface="+mn-ea"/>
                <a:cs typeface="+mn-cs"/>
              </a:rPr>
              <a:t>Es este momento el programa </a:t>
            </a:r>
            <a:r>
              <a:rPr lang="es-ES" sz="1200" b="1" kern="1200" dirty="0">
                <a:solidFill>
                  <a:schemeClr val="tx1"/>
                </a:solidFill>
                <a:effectLst/>
                <a:latin typeface="+mn-lt"/>
                <a:ea typeface="+mn-ea"/>
                <a:cs typeface="+mn-cs"/>
              </a:rPr>
              <a:t>e-predictD ya dispone de la información necesaria</a:t>
            </a:r>
            <a:r>
              <a:rPr lang="es-ES" sz="1200" kern="1200" dirty="0">
                <a:solidFill>
                  <a:schemeClr val="tx1"/>
                </a:solidFill>
                <a:effectLst/>
                <a:latin typeface="+mn-lt"/>
                <a:ea typeface="+mn-ea"/>
                <a:cs typeface="+mn-cs"/>
              </a:rPr>
              <a:t> para crear su propio </a:t>
            </a:r>
            <a:r>
              <a:rPr lang="es-ES" sz="1200" b="1" kern="1200" dirty="0">
                <a:solidFill>
                  <a:schemeClr val="tx1"/>
                </a:solidFill>
                <a:effectLst/>
                <a:latin typeface="+mn-lt"/>
                <a:ea typeface="+mn-ea"/>
                <a:cs typeface="+mn-cs"/>
              </a:rPr>
              <a:t>PLAN PERSONALIZADO DE PREVENCIÓN DE LA DEPRESIÓN. </a:t>
            </a:r>
            <a:endParaRPr lang="es-E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Pero </a:t>
            </a:r>
            <a:r>
              <a:rPr lang="es-ES" sz="1200" b="1" kern="1200" dirty="0">
                <a:solidFill>
                  <a:schemeClr val="tx1"/>
                </a:solidFill>
                <a:effectLst/>
                <a:latin typeface="+mn-lt"/>
                <a:ea typeface="+mn-ea"/>
                <a:cs typeface="+mn-cs"/>
              </a:rPr>
              <a:t>para poder comenzar</a:t>
            </a:r>
            <a:r>
              <a:rPr lang="es-ES" sz="1200" kern="1200" dirty="0">
                <a:solidFill>
                  <a:schemeClr val="tx1"/>
                </a:solidFill>
                <a:effectLst/>
                <a:latin typeface="+mn-lt"/>
                <a:ea typeface="+mn-ea"/>
                <a:cs typeface="+mn-cs"/>
              </a:rPr>
              <a:t> a trabajar con los diferentes módulos recomendados, es necesario que </a:t>
            </a:r>
            <a:r>
              <a:rPr lang="es-ES" sz="1200" b="1" kern="1200" dirty="0">
                <a:solidFill>
                  <a:schemeClr val="tx1"/>
                </a:solidFill>
                <a:effectLst/>
                <a:latin typeface="+mn-lt"/>
                <a:ea typeface="+mn-ea"/>
                <a:cs typeface="+mn-cs"/>
              </a:rPr>
              <a:t>el/la paciente realice una visita con su médico/a</a:t>
            </a:r>
            <a:r>
              <a:rPr lang="es-ES" sz="1200" kern="1200" dirty="0">
                <a:solidFill>
                  <a:schemeClr val="tx1"/>
                </a:solidFill>
                <a:effectLst/>
                <a:latin typeface="+mn-lt"/>
                <a:ea typeface="+mn-ea"/>
                <a:cs typeface="+mn-cs"/>
              </a:rPr>
              <a:t> para activar el PPP.</a:t>
            </a:r>
          </a:p>
          <a:p>
            <a:r>
              <a:rPr lang="es-ES" sz="1200" kern="1200" dirty="0">
                <a:solidFill>
                  <a:schemeClr val="tx1"/>
                </a:solidFill>
                <a:effectLst/>
                <a:latin typeface="+mn-lt"/>
                <a:ea typeface="+mn-ea"/>
                <a:cs typeface="+mn-cs"/>
              </a:rPr>
              <a:t>Por ello la aplicación muestra una pantalla en la que aparece un </a:t>
            </a:r>
            <a:r>
              <a:rPr lang="es-ES" sz="1200" b="1" kern="1200" dirty="0">
                <a:solidFill>
                  <a:schemeClr val="tx1"/>
                </a:solidFill>
                <a:effectLst/>
                <a:latin typeface="+mn-lt"/>
                <a:ea typeface="+mn-ea"/>
                <a:cs typeface="+mn-cs"/>
              </a:rPr>
              <a:t>mensaje recordando dicha visita</a:t>
            </a:r>
          </a:p>
          <a:p>
            <a:endParaRPr lang="es-E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Hasta la visita con el/la médico/a, el/la paciente </a:t>
            </a:r>
            <a:r>
              <a:rPr lang="es-ES" sz="1200" b="1" kern="1200" dirty="0">
                <a:solidFill>
                  <a:schemeClr val="tx1"/>
                </a:solidFill>
                <a:effectLst/>
                <a:latin typeface="+mn-lt"/>
                <a:ea typeface="+mn-ea"/>
                <a:cs typeface="+mn-cs"/>
              </a:rPr>
              <a:t>SÓLO</a:t>
            </a:r>
            <a:r>
              <a:rPr lang="es-ES" sz="1200" kern="1200" dirty="0">
                <a:solidFill>
                  <a:schemeClr val="tx1"/>
                </a:solidFill>
                <a:effectLst/>
                <a:latin typeface="+mn-lt"/>
                <a:ea typeface="+mn-ea"/>
                <a:cs typeface="+mn-cs"/>
              </a:rPr>
              <a:t> tendrá acceso a una breve descripción de los </a:t>
            </a:r>
            <a:r>
              <a:rPr lang="es-ES" sz="1200" b="1" kern="1200" dirty="0">
                <a:solidFill>
                  <a:schemeClr val="tx1"/>
                </a:solidFill>
                <a:effectLst/>
                <a:latin typeface="+mn-lt"/>
                <a:ea typeface="+mn-ea"/>
                <a:cs typeface="+mn-cs"/>
              </a:rPr>
              <a:t>diferentes módulos recomendados</a:t>
            </a:r>
            <a:r>
              <a:rPr lang="es-ES" sz="1200" kern="1200" dirty="0">
                <a:solidFill>
                  <a:schemeClr val="tx1"/>
                </a:solidFill>
                <a:effectLst/>
                <a:latin typeface="+mn-lt"/>
                <a:ea typeface="+mn-ea"/>
                <a:cs typeface="+mn-cs"/>
              </a:rPr>
              <a:t>. Podrá ver esta descripción haciendo </a:t>
            </a:r>
            <a:r>
              <a:rPr lang="es-ES" sz="1200" kern="1200" dirty="0" err="1">
                <a:solidFill>
                  <a:schemeClr val="tx1"/>
                </a:solidFill>
                <a:effectLst/>
                <a:latin typeface="+mn-lt"/>
                <a:ea typeface="+mn-ea"/>
                <a:cs typeface="+mn-cs"/>
              </a:rPr>
              <a:t>click</a:t>
            </a:r>
            <a:r>
              <a:rPr lang="es-ES" sz="1200" kern="1200" dirty="0">
                <a:solidFill>
                  <a:schemeClr val="tx1"/>
                </a:solidFill>
                <a:effectLst/>
                <a:latin typeface="+mn-lt"/>
                <a:ea typeface="+mn-ea"/>
                <a:cs typeface="+mn-cs"/>
              </a:rPr>
              <a:t> en cada uno de ellos.</a:t>
            </a:r>
          </a:p>
          <a:p>
            <a:endParaRPr lang="es-ES" sz="1200" kern="1200" dirty="0">
              <a:solidFill>
                <a:schemeClr val="tx1"/>
              </a:solidFill>
              <a:effectLst/>
              <a:latin typeface="+mn-lt"/>
              <a:ea typeface="+mn-ea"/>
              <a:cs typeface="+mn-cs"/>
            </a:endParaRPr>
          </a:p>
          <a:p>
            <a:endParaRPr lang="es-ES" dirty="0"/>
          </a:p>
        </p:txBody>
      </p:sp>
      <p:sp>
        <p:nvSpPr>
          <p:cNvPr id="4" name="Marcador de número de diapositiva 3"/>
          <p:cNvSpPr>
            <a:spLocks noGrp="1"/>
          </p:cNvSpPr>
          <p:nvPr>
            <p:ph type="sldNum" sz="quarter" idx="10"/>
          </p:nvPr>
        </p:nvSpPr>
        <p:spPr/>
        <p:txBody>
          <a:bodyPr/>
          <a:lstStyle/>
          <a:p>
            <a:fld id="{25845AE3-75CE-47B8-A2EE-D8610BA0E9F6}" type="slidenum">
              <a:rPr lang="es-ES" smtClean="0"/>
              <a:pPr/>
              <a:t>19</a:t>
            </a:fld>
            <a:endParaRPr lang="es-ES"/>
          </a:p>
        </p:txBody>
      </p:sp>
    </p:spTree>
    <p:extLst>
      <p:ext uri="{BB962C8B-B14F-4D97-AF65-F5344CB8AC3E}">
        <p14:creationId xmlns:p14="http://schemas.microsoft.com/office/powerpoint/2010/main" val="8480534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a:solidFill>
                  <a:schemeClr val="tx1"/>
                </a:solidFill>
                <a:effectLst/>
                <a:latin typeface="+mn-lt"/>
                <a:ea typeface="+mn-ea"/>
                <a:cs typeface="+mn-cs"/>
              </a:rPr>
              <a:t>En las siguientes evaluaciones, el aplicativo </a:t>
            </a:r>
            <a:r>
              <a:rPr lang="es-ES" sz="1200" b="1" kern="1200" dirty="0">
                <a:solidFill>
                  <a:schemeClr val="tx1"/>
                </a:solidFill>
                <a:effectLst/>
                <a:latin typeface="+mn-lt"/>
                <a:ea typeface="+mn-ea"/>
                <a:cs typeface="+mn-cs"/>
              </a:rPr>
              <a:t>envía notificaciones</a:t>
            </a:r>
            <a:r>
              <a:rPr lang="es-ES" sz="1200" kern="1200" dirty="0">
                <a:solidFill>
                  <a:schemeClr val="tx1"/>
                </a:solidFill>
                <a:effectLst/>
                <a:latin typeface="+mn-lt"/>
                <a:ea typeface="+mn-ea"/>
                <a:cs typeface="+mn-cs"/>
              </a:rPr>
              <a:t> a los pacientes para </a:t>
            </a:r>
            <a:r>
              <a:rPr lang="es-ES" sz="1200" b="1" kern="1200" dirty="0">
                <a:solidFill>
                  <a:schemeClr val="tx1"/>
                </a:solidFill>
                <a:effectLst/>
                <a:latin typeface="+mn-lt"/>
                <a:ea typeface="+mn-ea"/>
                <a:cs typeface="+mn-cs"/>
              </a:rPr>
              <a:t>completar los cuestionarios</a:t>
            </a:r>
            <a:r>
              <a:rPr lang="es-ES" sz="1200" kern="1200" dirty="0">
                <a:solidFill>
                  <a:schemeClr val="tx1"/>
                </a:solidFill>
                <a:effectLst/>
                <a:latin typeface="+mn-lt"/>
                <a:ea typeface="+mn-ea"/>
                <a:cs typeface="+mn-cs"/>
              </a:rPr>
              <a:t> necesarios. En estos cortes, los cuestionarios son los mismos que al inicio, más el cuestionario PHQ-9 y el cuestionario e-predictD que ahora el/la paciente lo realiza desde su móvil. </a:t>
            </a:r>
          </a:p>
          <a:p>
            <a:pPr lvl="0"/>
            <a:r>
              <a:rPr lang="es-ES" sz="1200" b="1" kern="1200" dirty="0">
                <a:solidFill>
                  <a:schemeClr val="tx1"/>
                </a:solidFill>
                <a:effectLst/>
                <a:latin typeface="+mn-lt"/>
                <a:ea typeface="+mn-ea"/>
                <a:cs typeface="+mn-cs"/>
              </a:rPr>
              <a:t>PHQ-9</a:t>
            </a:r>
            <a:endParaRPr lang="es-ES" sz="1200" kern="1200" dirty="0">
              <a:solidFill>
                <a:schemeClr val="tx1"/>
              </a:solidFill>
              <a:effectLst/>
              <a:latin typeface="+mn-lt"/>
              <a:ea typeface="+mn-ea"/>
              <a:cs typeface="+mn-cs"/>
            </a:endParaRPr>
          </a:p>
          <a:p>
            <a:pPr lvl="0"/>
            <a:r>
              <a:rPr lang="es-ES" sz="1200" b="1" kern="1200" dirty="0">
                <a:solidFill>
                  <a:schemeClr val="tx1"/>
                </a:solidFill>
                <a:effectLst/>
                <a:latin typeface="+mn-lt"/>
                <a:ea typeface="+mn-ea"/>
                <a:cs typeface="+mn-cs"/>
              </a:rPr>
              <a:t>PREDICTD</a:t>
            </a:r>
            <a:endParaRPr lang="es-ES" sz="1200" kern="1200" dirty="0">
              <a:solidFill>
                <a:schemeClr val="tx1"/>
              </a:solidFill>
              <a:effectLst/>
              <a:latin typeface="+mn-lt"/>
              <a:ea typeface="+mn-ea"/>
              <a:cs typeface="+mn-cs"/>
            </a:endParaRPr>
          </a:p>
          <a:p>
            <a:pPr lvl="0"/>
            <a:r>
              <a:rPr lang="es-ES" sz="1200" kern="1200" dirty="0">
                <a:solidFill>
                  <a:schemeClr val="tx1"/>
                </a:solidFill>
                <a:effectLst/>
                <a:latin typeface="+mn-lt"/>
                <a:ea typeface="+mn-ea"/>
                <a:cs typeface="+mn-cs"/>
              </a:rPr>
              <a:t>GAD (ANSIEDAD)</a:t>
            </a:r>
          </a:p>
          <a:p>
            <a:pPr lvl="0"/>
            <a:r>
              <a:rPr lang="es-ES" sz="1200" kern="1200" dirty="0">
                <a:solidFill>
                  <a:schemeClr val="tx1"/>
                </a:solidFill>
                <a:effectLst/>
                <a:latin typeface="+mn-lt"/>
                <a:ea typeface="+mn-ea"/>
                <a:cs typeface="+mn-cs"/>
              </a:rPr>
              <a:t>DUKE (APOYO SOCIAL)</a:t>
            </a:r>
          </a:p>
          <a:p>
            <a:pPr lvl="0"/>
            <a:r>
              <a:rPr lang="es-ES" sz="1200" kern="1200" dirty="0">
                <a:solidFill>
                  <a:schemeClr val="tx1"/>
                </a:solidFill>
                <a:effectLst/>
                <a:latin typeface="+mn-lt"/>
                <a:ea typeface="+mn-ea"/>
                <a:cs typeface="+mn-cs"/>
              </a:rPr>
              <a:t>ASERTIVIDAD</a:t>
            </a:r>
          </a:p>
          <a:p>
            <a:pPr lvl="0"/>
            <a:r>
              <a:rPr lang="es-ES" sz="1200" kern="1200" dirty="0">
                <a:solidFill>
                  <a:schemeClr val="tx1"/>
                </a:solidFill>
                <a:effectLst/>
                <a:latin typeface="+mn-lt"/>
                <a:ea typeface="+mn-ea"/>
                <a:cs typeface="+mn-cs"/>
              </a:rPr>
              <a:t>COMUNICACIÓN</a:t>
            </a:r>
          </a:p>
          <a:p>
            <a:pPr lvl="0"/>
            <a:r>
              <a:rPr lang="es-ES" sz="1200" kern="1200" dirty="0">
                <a:solidFill>
                  <a:schemeClr val="tx1"/>
                </a:solidFill>
                <a:effectLst/>
                <a:latin typeface="+mn-lt"/>
                <a:ea typeface="+mn-ea"/>
                <a:cs typeface="+mn-cs"/>
              </a:rPr>
              <a:t>RESOLUCIÓN DE CONFLICTOS INTERPERSONALES</a:t>
            </a:r>
          </a:p>
          <a:p>
            <a:pPr lvl="0"/>
            <a:r>
              <a:rPr lang="es-ES" sz="1200" kern="1200" dirty="0">
                <a:solidFill>
                  <a:schemeClr val="tx1"/>
                </a:solidFill>
                <a:effectLst/>
                <a:latin typeface="+mn-lt"/>
                <a:ea typeface="+mn-ea"/>
                <a:cs typeface="+mn-cs"/>
              </a:rPr>
              <a:t>TOMA DE DECISONES</a:t>
            </a:r>
          </a:p>
          <a:p>
            <a:pPr lvl="0"/>
            <a:r>
              <a:rPr lang="es-ES" sz="1200" kern="1200" dirty="0">
                <a:solidFill>
                  <a:schemeClr val="tx1"/>
                </a:solidFill>
                <a:effectLst/>
                <a:latin typeface="+mn-lt"/>
                <a:ea typeface="+mn-ea"/>
                <a:cs typeface="+mn-cs"/>
              </a:rPr>
              <a:t>ACTIVIDAD FÍSICA</a:t>
            </a:r>
          </a:p>
          <a:p>
            <a:r>
              <a:rPr lang="es-ES" sz="1200" kern="1200" dirty="0">
                <a:solidFill>
                  <a:schemeClr val="tx1"/>
                </a:solidFill>
                <a:effectLst/>
                <a:latin typeface="+mn-lt"/>
                <a:ea typeface="+mn-ea"/>
                <a:cs typeface="+mn-cs"/>
              </a:rPr>
              <a:t> </a:t>
            </a:r>
          </a:p>
          <a:p>
            <a:r>
              <a:rPr lang="es-ES" sz="1200" kern="1200" dirty="0">
                <a:solidFill>
                  <a:schemeClr val="tx1"/>
                </a:solidFill>
                <a:effectLst/>
                <a:latin typeface="+mn-lt"/>
                <a:ea typeface="+mn-ea"/>
                <a:cs typeface="+mn-cs"/>
              </a:rPr>
              <a:t> </a:t>
            </a:r>
          </a:p>
          <a:p>
            <a:r>
              <a:rPr lang="es-ES" sz="1200" kern="1200" dirty="0">
                <a:solidFill>
                  <a:schemeClr val="tx1"/>
                </a:solidFill>
                <a:effectLst/>
                <a:latin typeface="+mn-lt"/>
                <a:ea typeface="+mn-ea"/>
                <a:cs typeface="+mn-cs"/>
              </a:rPr>
              <a:t> </a:t>
            </a:r>
          </a:p>
          <a:p>
            <a:r>
              <a:rPr lang="es-ES" sz="1200" kern="1200" dirty="0">
                <a:solidFill>
                  <a:schemeClr val="tx1"/>
                </a:solidFill>
                <a:effectLst/>
                <a:latin typeface="+mn-lt"/>
                <a:ea typeface="+mn-ea"/>
                <a:cs typeface="+mn-cs"/>
              </a:rPr>
              <a:t> </a:t>
            </a:r>
          </a:p>
          <a:p>
            <a:r>
              <a:rPr lang="es-ES" sz="1200" kern="1200" dirty="0">
                <a:solidFill>
                  <a:schemeClr val="tx1"/>
                </a:solidFill>
                <a:effectLst/>
                <a:latin typeface="+mn-lt"/>
                <a:ea typeface="+mn-ea"/>
                <a:cs typeface="+mn-cs"/>
              </a:rPr>
              <a:t> </a:t>
            </a:r>
          </a:p>
          <a:p>
            <a:r>
              <a:rPr lang="es-ES" sz="1200" kern="1200" dirty="0">
                <a:solidFill>
                  <a:schemeClr val="tx1"/>
                </a:solidFill>
                <a:effectLst/>
                <a:latin typeface="+mn-lt"/>
                <a:ea typeface="+mn-ea"/>
                <a:cs typeface="+mn-cs"/>
              </a:rPr>
              <a:t> </a:t>
            </a:r>
          </a:p>
          <a:p>
            <a:r>
              <a:rPr lang="es-ES" sz="1200" kern="1200" dirty="0">
                <a:solidFill>
                  <a:schemeClr val="tx1"/>
                </a:solidFill>
                <a:effectLst/>
                <a:latin typeface="+mn-lt"/>
                <a:ea typeface="+mn-ea"/>
                <a:cs typeface="+mn-cs"/>
              </a:rPr>
              <a:t>El/la paciente recibirá el informe de resultados de sus cuestionarios. En bases a sus respuestas el aplicativo recomendará los módulos necesarios. Si un módulo recomendado ya estaba trabajando en él, seguirá por donde estaba. Si el aplicativo considera que tiene que realizar un módulo que antes no lo hacía se lo recomendará. Si el aplicativo detecta que ha mejorado en un determinado módulo, preguntará al/la paciente si desea continuar con él. </a:t>
            </a:r>
          </a:p>
          <a:p>
            <a:r>
              <a:rPr lang="es-ES" sz="1200" kern="1200" dirty="0">
                <a:solidFill>
                  <a:schemeClr val="tx1"/>
                </a:solidFill>
                <a:effectLst/>
                <a:latin typeface="+mn-lt"/>
                <a:ea typeface="+mn-ea"/>
                <a:cs typeface="+mn-cs"/>
              </a:rPr>
              <a:t> </a:t>
            </a:r>
          </a:p>
          <a:p>
            <a:r>
              <a:rPr lang="es-ES" sz="1200" kern="1200" dirty="0">
                <a:solidFill>
                  <a:schemeClr val="tx1"/>
                </a:solidFill>
                <a:effectLst/>
                <a:latin typeface="+mn-lt"/>
                <a:ea typeface="+mn-ea"/>
                <a:cs typeface="+mn-cs"/>
              </a:rPr>
              <a:t>En </a:t>
            </a:r>
            <a:r>
              <a:rPr lang="es-ES" sz="1200" b="1" kern="1200" dirty="0">
                <a:solidFill>
                  <a:schemeClr val="tx1"/>
                </a:solidFill>
                <a:effectLst/>
                <a:latin typeface="+mn-lt"/>
                <a:ea typeface="+mn-ea"/>
                <a:cs typeface="+mn-cs"/>
              </a:rPr>
              <a:t>T3-T6-T9</a:t>
            </a:r>
            <a:r>
              <a:rPr lang="es-ES" sz="1200" kern="1200" dirty="0">
                <a:solidFill>
                  <a:schemeClr val="tx1"/>
                </a:solidFill>
                <a:effectLst/>
                <a:latin typeface="+mn-lt"/>
                <a:ea typeface="+mn-ea"/>
                <a:cs typeface="+mn-cs"/>
              </a:rPr>
              <a:t> </a:t>
            </a:r>
            <a:r>
              <a:rPr lang="es-ES" sz="1200" b="1" kern="1200" dirty="0">
                <a:solidFill>
                  <a:schemeClr val="tx1"/>
                </a:solidFill>
                <a:effectLst/>
                <a:latin typeface="+mn-lt"/>
                <a:ea typeface="+mn-ea"/>
                <a:cs typeface="+mn-cs"/>
              </a:rPr>
              <a:t>no hay visita con el/la médico/a</a:t>
            </a:r>
            <a:r>
              <a:rPr lang="es-ES" sz="1200" kern="1200" dirty="0">
                <a:solidFill>
                  <a:schemeClr val="tx1"/>
                </a:solidFill>
                <a:effectLst/>
                <a:latin typeface="+mn-lt"/>
                <a:ea typeface="+mn-ea"/>
                <a:cs typeface="+mn-cs"/>
              </a:rPr>
              <a:t>. Por lo que una vez el aplicativo actualiza el PPP del/la paciente, éste puede comenzar de manera inmediata a trabajar en él.</a:t>
            </a:r>
          </a:p>
          <a:p>
            <a:r>
              <a:rPr lang="es-ES" sz="1200" kern="1200" dirty="0">
                <a:solidFill>
                  <a:schemeClr val="tx1"/>
                </a:solidFill>
                <a:effectLst/>
                <a:latin typeface="+mn-lt"/>
                <a:ea typeface="+mn-ea"/>
                <a:cs typeface="+mn-cs"/>
              </a:rPr>
              <a:t> </a:t>
            </a:r>
          </a:p>
          <a:p>
            <a:r>
              <a:rPr lang="es-ES" sz="1200" kern="1200" dirty="0">
                <a:solidFill>
                  <a:schemeClr val="tx1"/>
                </a:solidFill>
                <a:effectLst/>
                <a:latin typeface="+mn-lt"/>
                <a:ea typeface="+mn-ea"/>
                <a:cs typeface="+mn-cs"/>
              </a:rPr>
              <a:t>Una vez realizada la evaluación del </a:t>
            </a:r>
            <a:r>
              <a:rPr lang="es-ES" sz="1200" b="1" kern="1200" dirty="0">
                <a:solidFill>
                  <a:schemeClr val="tx1"/>
                </a:solidFill>
                <a:effectLst/>
                <a:latin typeface="+mn-lt"/>
                <a:ea typeface="+mn-ea"/>
                <a:cs typeface="+mn-cs"/>
              </a:rPr>
              <a:t>T12</a:t>
            </a:r>
            <a:r>
              <a:rPr lang="es-ES" sz="1200" kern="1200" dirty="0">
                <a:solidFill>
                  <a:schemeClr val="tx1"/>
                </a:solidFill>
                <a:effectLst/>
                <a:latin typeface="+mn-lt"/>
                <a:ea typeface="+mn-ea"/>
                <a:cs typeface="+mn-cs"/>
              </a:rPr>
              <a:t>, el aplicativo </a:t>
            </a:r>
            <a:r>
              <a:rPr lang="es-ES" sz="1200" b="1" kern="1200" dirty="0">
                <a:solidFill>
                  <a:schemeClr val="tx1"/>
                </a:solidFill>
                <a:effectLst/>
                <a:latin typeface="+mn-lt"/>
                <a:ea typeface="+mn-ea"/>
                <a:cs typeface="+mn-cs"/>
              </a:rPr>
              <a:t>NO informa de sus resultados</a:t>
            </a:r>
            <a:r>
              <a:rPr lang="es-ES" sz="1200" kern="1200" dirty="0">
                <a:solidFill>
                  <a:schemeClr val="tx1"/>
                </a:solidFill>
                <a:effectLst/>
                <a:latin typeface="+mn-lt"/>
                <a:ea typeface="+mn-ea"/>
                <a:cs typeface="+mn-cs"/>
              </a:rPr>
              <a:t> al/la paciente. En ese momento </a:t>
            </a:r>
            <a:r>
              <a:rPr lang="es-ES" sz="1200" b="1" kern="1200" dirty="0">
                <a:solidFill>
                  <a:schemeClr val="tx1"/>
                </a:solidFill>
                <a:effectLst/>
                <a:latin typeface="+mn-lt"/>
                <a:ea typeface="+mn-ea"/>
                <a:cs typeface="+mn-cs"/>
              </a:rPr>
              <a:t>el estudio finaliza </a:t>
            </a:r>
            <a:r>
              <a:rPr lang="es-ES" sz="1200" kern="1200" dirty="0">
                <a:solidFill>
                  <a:schemeClr val="tx1"/>
                </a:solidFill>
                <a:effectLst/>
                <a:latin typeface="+mn-lt"/>
                <a:ea typeface="+mn-ea"/>
                <a:cs typeface="+mn-cs"/>
              </a:rPr>
              <a:t>y aparece la siguiente pantalla. </a:t>
            </a:r>
          </a:p>
          <a:p>
            <a:endParaRPr lang="es-ES" dirty="0"/>
          </a:p>
        </p:txBody>
      </p:sp>
      <p:sp>
        <p:nvSpPr>
          <p:cNvPr id="4" name="Marcador de número de diapositiva 3"/>
          <p:cNvSpPr>
            <a:spLocks noGrp="1"/>
          </p:cNvSpPr>
          <p:nvPr>
            <p:ph type="sldNum" sz="quarter" idx="10"/>
          </p:nvPr>
        </p:nvSpPr>
        <p:spPr/>
        <p:txBody>
          <a:bodyPr/>
          <a:lstStyle/>
          <a:p>
            <a:fld id="{25845AE3-75CE-47B8-A2EE-D8610BA0E9F6}" type="slidenum">
              <a:rPr lang="es-ES" smtClean="0"/>
              <a:pPr/>
              <a:t>20</a:t>
            </a:fld>
            <a:endParaRPr lang="es-ES"/>
          </a:p>
        </p:txBody>
      </p:sp>
    </p:spTree>
    <p:extLst>
      <p:ext uri="{BB962C8B-B14F-4D97-AF65-F5344CB8AC3E}">
        <p14:creationId xmlns:p14="http://schemas.microsoft.com/office/powerpoint/2010/main" val="22861259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a:t>Start</a:t>
            </a:r>
            <a:r>
              <a:rPr lang="es-ES" dirty="0"/>
              <a:t> Un comienzo común con mensajes motivacionales, definiciones e información general.</a:t>
            </a:r>
          </a:p>
          <a:p>
            <a:r>
              <a:rPr lang="es-ES" dirty="0"/>
              <a:t> Una evaluación individual inicial específica para cada módulo de intervención.</a:t>
            </a:r>
          </a:p>
          <a:p>
            <a:r>
              <a:rPr lang="es-ES" dirty="0"/>
              <a:t> Recomendaciones al usuario y estrategias cognitivo-conductuales.</a:t>
            </a:r>
          </a:p>
          <a:p>
            <a:r>
              <a:rPr lang="es-ES" dirty="0"/>
              <a:t> Planificación: el usuario seleccionará y personalizará los elementos del módulo después de las primeras recomendaciones.</a:t>
            </a:r>
          </a:p>
          <a:p>
            <a:r>
              <a:rPr lang="es-ES" dirty="0"/>
              <a:t> Monitoreo del uso del módulo: La aplicación enviará recordatorios sobre el calendario de actividades y otras recomendaciones / sugerencias.</a:t>
            </a:r>
          </a:p>
          <a:p>
            <a:r>
              <a:rPr lang="es-ES" dirty="0"/>
              <a:t> Herramientas: recursos externos y enlaces a otros módulos.</a:t>
            </a:r>
          </a:p>
          <a:p>
            <a:r>
              <a:rPr lang="es-ES" dirty="0" err="1"/>
              <a:t>Evaluation</a:t>
            </a:r>
            <a:r>
              <a:rPr lang="es-ES" dirty="0"/>
              <a:t> Evaluación de seguimiento: la evaluación inicial de cada módulo se monitoreará de acuerdo con la frecuencia definida en los algoritmos DSS, aunque el trabajador también puede modificarlo según tres niveles de frecuencia (básico, moderado, alto).</a:t>
            </a:r>
          </a:p>
        </p:txBody>
      </p:sp>
      <p:sp>
        <p:nvSpPr>
          <p:cNvPr id="4" name="Marcador de número de diapositiva 3"/>
          <p:cNvSpPr>
            <a:spLocks noGrp="1"/>
          </p:cNvSpPr>
          <p:nvPr>
            <p:ph type="sldNum" sz="quarter" idx="10"/>
          </p:nvPr>
        </p:nvSpPr>
        <p:spPr/>
        <p:txBody>
          <a:bodyPr/>
          <a:lstStyle/>
          <a:p>
            <a:fld id="{25845AE3-75CE-47B8-A2EE-D8610BA0E9F6}" type="slidenum">
              <a:rPr lang="es-ES" smtClean="0"/>
              <a:pPr/>
              <a:t>21</a:t>
            </a:fld>
            <a:endParaRPr lang="es-ES"/>
          </a:p>
        </p:txBody>
      </p:sp>
    </p:spTree>
    <p:extLst>
      <p:ext uri="{BB962C8B-B14F-4D97-AF65-F5344CB8AC3E}">
        <p14:creationId xmlns:p14="http://schemas.microsoft.com/office/powerpoint/2010/main" val="30234810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a:solidFill>
                  <a:schemeClr val="tx1"/>
                </a:solidFill>
                <a:effectLst/>
                <a:latin typeface="+mn-lt"/>
                <a:ea typeface="+mn-ea"/>
                <a:cs typeface="+mn-cs"/>
              </a:rPr>
              <a:t>  El objetivo de este módulo es </a:t>
            </a:r>
            <a:r>
              <a:rPr lang="es-ES" sz="1200" b="1" kern="1200" dirty="0">
                <a:solidFill>
                  <a:schemeClr val="tx1"/>
                </a:solidFill>
                <a:effectLst/>
                <a:latin typeface="+mn-lt"/>
                <a:ea typeface="+mn-ea"/>
                <a:cs typeface="+mn-cs"/>
              </a:rPr>
              <a:t>mejorar el sueño</a:t>
            </a:r>
            <a:r>
              <a:rPr lang="es-ES" sz="1200" kern="1200" dirty="0">
                <a:solidFill>
                  <a:schemeClr val="tx1"/>
                </a:solidFill>
                <a:effectLst/>
                <a:latin typeface="+mn-lt"/>
                <a:ea typeface="+mn-ea"/>
                <a:cs typeface="+mn-cs"/>
              </a:rPr>
              <a:t> y evitar las consecuencias negativas del insomnio.</a:t>
            </a:r>
          </a:p>
          <a:p>
            <a:r>
              <a:rPr lang="es-ES" sz="1200" kern="1200" dirty="0">
                <a:solidFill>
                  <a:schemeClr val="tx1"/>
                </a:solidFill>
                <a:effectLst/>
                <a:latin typeface="+mn-lt"/>
                <a:ea typeface="+mn-ea"/>
                <a:cs typeface="+mn-cs"/>
              </a:rPr>
              <a:t>Para comenzar, el aplicativo realiza una </a:t>
            </a:r>
            <a:r>
              <a:rPr lang="es-ES" sz="1200" b="1" kern="1200" dirty="0">
                <a:solidFill>
                  <a:schemeClr val="tx1"/>
                </a:solidFill>
                <a:effectLst/>
                <a:latin typeface="+mn-lt"/>
                <a:ea typeface="+mn-ea"/>
                <a:cs typeface="+mn-cs"/>
              </a:rPr>
              <a:t>valoración del problema de sueño</a:t>
            </a:r>
            <a:r>
              <a:rPr lang="es-ES" sz="1200" kern="1200" dirty="0">
                <a:solidFill>
                  <a:schemeClr val="tx1"/>
                </a:solidFill>
                <a:effectLst/>
                <a:latin typeface="+mn-lt"/>
                <a:ea typeface="+mn-ea"/>
                <a:cs typeface="+mn-cs"/>
              </a:rPr>
              <a:t> del/la usuario/a. </a:t>
            </a:r>
          </a:p>
          <a:p>
            <a:r>
              <a:rPr lang="es-ES" sz="1200" kern="1200" dirty="0">
                <a:solidFill>
                  <a:schemeClr val="tx1"/>
                </a:solidFill>
                <a:effectLst/>
                <a:latin typeface="+mn-lt"/>
                <a:ea typeface="+mn-ea"/>
                <a:cs typeface="+mn-cs"/>
              </a:rPr>
              <a:t>A partir de esas respuestas el aplicativo ofrece recomendaciones para fomentar la higiene del sueño.</a:t>
            </a:r>
          </a:p>
          <a:p>
            <a:r>
              <a:rPr lang="es-ES" sz="1200" kern="1200" dirty="0">
                <a:solidFill>
                  <a:schemeClr val="tx1"/>
                </a:solidFill>
                <a:effectLst/>
                <a:latin typeface="+mn-lt"/>
                <a:ea typeface="+mn-ea"/>
                <a:cs typeface="+mn-cs"/>
              </a:rPr>
              <a:t> </a:t>
            </a:r>
          </a:p>
          <a:p>
            <a:r>
              <a:rPr lang="es-ES" sz="1200" kern="1200" dirty="0">
                <a:solidFill>
                  <a:schemeClr val="tx1"/>
                </a:solidFill>
                <a:effectLst/>
                <a:latin typeface="+mn-lt"/>
                <a:ea typeface="+mn-ea"/>
                <a:cs typeface="+mn-cs"/>
              </a:rPr>
              <a:t>Cada semana el aplicativo preguntará si está llevando a cabo las recomendaciones.</a:t>
            </a:r>
          </a:p>
          <a:p>
            <a:r>
              <a:rPr lang="es-ES" sz="1200" kern="1200" dirty="0">
                <a:solidFill>
                  <a:schemeClr val="tx1"/>
                </a:solidFill>
                <a:effectLst/>
                <a:latin typeface="+mn-lt"/>
                <a:ea typeface="+mn-ea"/>
                <a:cs typeface="+mn-cs"/>
              </a:rPr>
              <a:t>Además, el usuario dispone de un </a:t>
            </a:r>
            <a:r>
              <a:rPr lang="es-ES" sz="1200" b="1" kern="1200" dirty="0">
                <a:solidFill>
                  <a:schemeClr val="tx1"/>
                </a:solidFill>
                <a:effectLst/>
                <a:latin typeface="+mn-lt"/>
                <a:ea typeface="+mn-ea"/>
                <a:cs typeface="+mn-cs"/>
              </a:rPr>
              <a:t>diario de sueño</a:t>
            </a:r>
            <a:r>
              <a:rPr lang="es-ES" sz="1200" kern="1200" dirty="0">
                <a:solidFill>
                  <a:schemeClr val="tx1"/>
                </a:solidFill>
                <a:effectLst/>
                <a:latin typeface="+mn-lt"/>
                <a:ea typeface="+mn-ea"/>
                <a:cs typeface="+mn-cs"/>
              </a:rPr>
              <a:t>, donde podrá registrar sus hábitos sueño.</a:t>
            </a:r>
          </a:p>
          <a:p>
            <a:r>
              <a:rPr lang="es-ES" sz="1200" kern="1200" dirty="0">
                <a:solidFill>
                  <a:schemeClr val="tx1"/>
                </a:solidFill>
                <a:effectLst/>
                <a:latin typeface="+mn-lt"/>
                <a:ea typeface="+mn-ea"/>
                <a:cs typeface="+mn-cs"/>
              </a:rPr>
              <a:t>El menú de este módulo, ofrece también una sección de </a:t>
            </a:r>
            <a:r>
              <a:rPr lang="es-ES" sz="1200" b="1" kern="1200" dirty="0">
                <a:solidFill>
                  <a:schemeClr val="tx1"/>
                </a:solidFill>
                <a:effectLst/>
                <a:latin typeface="+mn-lt"/>
                <a:ea typeface="+mn-ea"/>
                <a:cs typeface="+mn-cs"/>
              </a:rPr>
              <a:t>herramientas</a:t>
            </a:r>
            <a:r>
              <a:rPr lang="es-ES" sz="1200" kern="1200" dirty="0">
                <a:solidFill>
                  <a:schemeClr val="tx1"/>
                </a:solidFill>
                <a:effectLst/>
                <a:latin typeface="+mn-lt"/>
                <a:ea typeface="+mn-ea"/>
                <a:cs typeface="+mn-cs"/>
              </a:rPr>
              <a:t>, para relajarse y conciliar el sueño</a:t>
            </a:r>
          </a:p>
        </p:txBody>
      </p:sp>
      <p:sp>
        <p:nvSpPr>
          <p:cNvPr id="4" name="Marcador de número de diapositiva 3"/>
          <p:cNvSpPr>
            <a:spLocks noGrp="1"/>
          </p:cNvSpPr>
          <p:nvPr>
            <p:ph type="sldNum" sz="quarter" idx="10"/>
          </p:nvPr>
        </p:nvSpPr>
        <p:spPr/>
        <p:txBody>
          <a:bodyPr/>
          <a:lstStyle/>
          <a:p>
            <a:fld id="{25845AE3-75CE-47B8-A2EE-D8610BA0E9F6}" type="slidenum">
              <a:rPr lang="es-ES" smtClean="0"/>
              <a:pPr/>
              <a:t>22</a:t>
            </a:fld>
            <a:endParaRPr lang="es-ES"/>
          </a:p>
        </p:txBody>
      </p:sp>
    </p:spTree>
    <p:extLst>
      <p:ext uri="{BB962C8B-B14F-4D97-AF65-F5344CB8AC3E}">
        <p14:creationId xmlns:p14="http://schemas.microsoft.com/office/powerpoint/2010/main" val="17263092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a:solidFill>
                  <a:schemeClr val="tx1"/>
                </a:solidFill>
                <a:effectLst/>
                <a:latin typeface="+mn-lt"/>
                <a:ea typeface="+mn-ea"/>
                <a:cs typeface="+mn-cs"/>
              </a:rPr>
              <a:t>  El objetivo de este módulo es </a:t>
            </a:r>
            <a:r>
              <a:rPr lang="es-ES" sz="1200" b="1" kern="1200" dirty="0">
                <a:solidFill>
                  <a:schemeClr val="tx1"/>
                </a:solidFill>
                <a:effectLst/>
                <a:latin typeface="+mn-lt"/>
                <a:ea typeface="+mn-ea"/>
                <a:cs typeface="+mn-cs"/>
              </a:rPr>
              <a:t>mejorar el sueño</a:t>
            </a:r>
            <a:r>
              <a:rPr lang="es-ES" sz="1200" kern="1200" dirty="0">
                <a:solidFill>
                  <a:schemeClr val="tx1"/>
                </a:solidFill>
                <a:effectLst/>
                <a:latin typeface="+mn-lt"/>
                <a:ea typeface="+mn-ea"/>
                <a:cs typeface="+mn-cs"/>
              </a:rPr>
              <a:t> y evitar las consecuencias negativas del insomnio.</a:t>
            </a:r>
          </a:p>
          <a:p>
            <a:r>
              <a:rPr lang="es-ES" sz="1200" kern="1200" dirty="0">
                <a:solidFill>
                  <a:schemeClr val="tx1"/>
                </a:solidFill>
                <a:effectLst/>
                <a:latin typeface="+mn-lt"/>
                <a:ea typeface="+mn-ea"/>
                <a:cs typeface="+mn-cs"/>
              </a:rPr>
              <a:t>Para comenzar, el aplicativo realiza una </a:t>
            </a:r>
            <a:r>
              <a:rPr lang="es-ES" sz="1200" b="1" kern="1200" dirty="0">
                <a:solidFill>
                  <a:schemeClr val="tx1"/>
                </a:solidFill>
                <a:effectLst/>
                <a:latin typeface="+mn-lt"/>
                <a:ea typeface="+mn-ea"/>
                <a:cs typeface="+mn-cs"/>
              </a:rPr>
              <a:t>valoración del problema de sueño</a:t>
            </a:r>
            <a:r>
              <a:rPr lang="es-ES" sz="1200" kern="1200" dirty="0">
                <a:solidFill>
                  <a:schemeClr val="tx1"/>
                </a:solidFill>
                <a:effectLst/>
                <a:latin typeface="+mn-lt"/>
                <a:ea typeface="+mn-ea"/>
                <a:cs typeface="+mn-cs"/>
              </a:rPr>
              <a:t> del/la usuario/a. </a:t>
            </a:r>
          </a:p>
          <a:p>
            <a:r>
              <a:rPr lang="es-ES" sz="1200" kern="1200" dirty="0">
                <a:solidFill>
                  <a:schemeClr val="tx1"/>
                </a:solidFill>
                <a:effectLst/>
                <a:latin typeface="+mn-lt"/>
                <a:ea typeface="+mn-ea"/>
                <a:cs typeface="+mn-cs"/>
              </a:rPr>
              <a:t>A partir de esas respuestas el aplicativo ofrece recomendaciones para fomentar la higiene del sueño.</a:t>
            </a:r>
          </a:p>
          <a:p>
            <a:r>
              <a:rPr lang="es-ES" sz="1200" kern="1200" dirty="0">
                <a:solidFill>
                  <a:schemeClr val="tx1"/>
                </a:solidFill>
                <a:effectLst/>
                <a:latin typeface="+mn-lt"/>
                <a:ea typeface="+mn-ea"/>
                <a:cs typeface="+mn-cs"/>
              </a:rPr>
              <a:t> </a:t>
            </a:r>
          </a:p>
          <a:p>
            <a:r>
              <a:rPr lang="es-ES" sz="1200" kern="1200" dirty="0">
                <a:solidFill>
                  <a:schemeClr val="tx1"/>
                </a:solidFill>
                <a:effectLst/>
                <a:latin typeface="+mn-lt"/>
                <a:ea typeface="+mn-ea"/>
                <a:cs typeface="+mn-cs"/>
              </a:rPr>
              <a:t>Cada semana el aplicativo preguntará si está llevando a cabo las recomendaciones.</a:t>
            </a:r>
          </a:p>
          <a:p>
            <a:r>
              <a:rPr lang="es-ES" sz="1200" kern="1200" dirty="0">
                <a:solidFill>
                  <a:schemeClr val="tx1"/>
                </a:solidFill>
                <a:effectLst/>
                <a:latin typeface="+mn-lt"/>
                <a:ea typeface="+mn-ea"/>
                <a:cs typeface="+mn-cs"/>
              </a:rPr>
              <a:t>Además, el usuario dispone de un </a:t>
            </a:r>
            <a:r>
              <a:rPr lang="es-ES" sz="1200" b="1" kern="1200" dirty="0">
                <a:solidFill>
                  <a:schemeClr val="tx1"/>
                </a:solidFill>
                <a:effectLst/>
                <a:latin typeface="+mn-lt"/>
                <a:ea typeface="+mn-ea"/>
                <a:cs typeface="+mn-cs"/>
              </a:rPr>
              <a:t>diario de sueño</a:t>
            </a:r>
            <a:r>
              <a:rPr lang="es-ES" sz="1200" kern="1200" dirty="0">
                <a:solidFill>
                  <a:schemeClr val="tx1"/>
                </a:solidFill>
                <a:effectLst/>
                <a:latin typeface="+mn-lt"/>
                <a:ea typeface="+mn-ea"/>
                <a:cs typeface="+mn-cs"/>
              </a:rPr>
              <a:t>, donde podrá registrar sus hábitos sueño.</a:t>
            </a:r>
          </a:p>
          <a:p>
            <a:r>
              <a:rPr lang="es-ES" sz="1200" kern="1200" dirty="0">
                <a:solidFill>
                  <a:schemeClr val="tx1"/>
                </a:solidFill>
                <a:effectLst/>
                <a:latin typeface="+mn-lt"/>
                <a:ea typeface="+mn-ea"/>
                <a:cs typeface="+mn-cs"/>
              </a:rPr>
              <a:t>El menú de este módulo, ofrece también una sección de </a:t>
            </a:r>
            <a:r>
              <a:rPr lang="es-ES" sz="1200" b="1" kern="1200" dirty="0">
                <a:solidFill>
                  <a:schemeClr val="tx1"/>
                </a:solidFill>
                <a:effectLst/>
                <a:latin typeface="+mn-lt"/>
                <a:ea typeface="+mn-ea"/>
                <a:cs typeface="+mn-cs"/>
              </a:rPr>
              <a:t>herramientas</a:t>
            </a:r>
            <a:r>
              <a:rPr lang="es-ES" sz="1200" kern="1200" dirty="0">
                <a:solidFill>
                  <a:schemeClr val="tx1"/>
                </a:solidFill>
                <a:effectLst/>
                <a:latin typeface="+mn-lt"/>
                <a:ea typeface="+mn-ea"/>
                <a:cs typeface="+mn-cs"/>
              </a:rPr>
              <a:t>, para relajarse y conciliar el sueño</a:t>
            </a:r>
          </a:p>
        </p:txBody>
      </p:sp>
      <p:sp>
        <p:nvSpPr>
          <p:cNvPr id="4" name="Marcador de número de diapositiva 3"/>
          <p:cNvSpPr>
            <a:spLocks noGrp="1"/>
          </p:cNvSpPr>
          <p:nvPr>
            <p:ph type="sldNum" sz="quarter" idx="10"/>
          </p:nvPr>
        </p:nvSpPr>
        <p:spPr/>
        <p:txBody>
          <a:bodyPr/>
          <a:lstStyle/>
          <a:p>
            <a:fld id="{25845AE3-75CE-47B8-A2EE-D8610BA0E9F6}" type="slidenum">
              <a:rPr lang="es-ES" smtClean="0"/>
              <a:pPr/>
              <a:t>23</a:t>
            </a:fld>
            <a:endParaRPr lang="es-ES"/>
          </a:p>
        </p:txBody>
      </p:sp>
    </p:spTree>
    <p:extLst>
      <p:ext uri="{BB962C8B-B14F-4D97-AF65-F5344CB8AC3E}">
        <p14:creationId xmlns:p14="http://schemas.microsoft.com/office/powerpoint/2010/main" val="16290599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a:solidFill>
                  <a:schemeClr val="tx1"/>
                </a:solidFill>
                <a:effectLst/>
                <a:latin typeface="+mn-lt"/>
                <a:ea typeface="+mn-ea"/>
                <a:cs typeface="+mn-cs"/>
              </a:rPr>
              <a:t>Este módulo tiene como objetivo aumentar tanto en cantidad como en calidad, las </a:t>
            </a:r>
            <a:r>
              <a:rPr lang="es-ES" sz="1200" b="1" kern="1200" dirty="0">
                <a:solidFill>
                  <a:schemeClr val="tx1"/>
                </a:solidFill>
                <a:effectLst/>
                <a:latin typeface="+mn-lt"/>
                <a:ea typeface="+mn-ea"/>
                <a:cs typeface="+mn-cs"/>
              </a:rPr>
              <a:t>relaciones sociales</a:t>
            </a:r>
            <a:r>
              <a:rPr lang="es-ES" sz="1200" kern="1200" dirty="0">
                <a:solidFill>
                  <a:schemeClr val="tx1"/>
                </a:solidFill>
                <a:effectLst/>
                <a:latin typeface="+mn-lt"/>
                <a:ea typeface="+mn-ea"/>
                <a:cs typeface="+mn-cs"/>
              </a:rPr>
              <a:t> del/la usuario/a.</a:t>
            </a:r>
          </a:p>
          <a:p>
            <a:r>
              <a:rPr lang="es-ES" sz="1200" kern="1200" dirty="0">
                <a:solidFill>
                  <a:schemeClr val="tx1"/>
                </a:solidFill>
                <a:effectLst/>
                <a:latin typeface="+mn-lt"/>
                <a:ea typeface="+mn-ea"/>
                <a:cs typeface="+mn-cs"/>
              </a:rPr>
              <a:t>Al inicio del módulo es necesario completar una </a:t>
            </a:r>
            <a:r>
              <a:rPr lang="es-ES" sz="1200" b="1" kern="1200" dirty="0">
                <a:solidFill>
                  <a:schemeClr val="tx1"/>
                </a:solidFill>
                <a:effectLst/>
                <a:latin typeface="+mn-lt"/>
                <a:ea typeface="+mn-ea"/>
                <a:cs typeface="+mn-cs"/>
              </a:rPr>
              <a:t>escala para valorar la vida social</a:t>
            </a:r>
            <a:r>
              <a:rPr lang="es-ES" sz="1200" kern="1200" dirty="0">
                <a:solidFill>
                  <a:schemeClr val="tx1"/>
                </a:solidFill>
                <a:effectLst/>
                <a:latin typeface="+mn-lt"/>
                <a:ea typeface="+mn-ea"/>
                <a:cs typeface="+mn-cs"/>
              </a:rPr>
              <a:t> del/la usuario/a actual. </a:t>
            </a:r>
          </a:p>
          <a:p>
            <a:r>
              <a:rPr lang="es-ES" sz="1200" kern="1200" dirty="0">
                <a:solidFill>
                  <a:schemeClr val="tx1"/>
                </a:solidFill>
                <a:effectLst/>
                <a:latin typeface="+mn-lt"/>
                <a:ea typeface="+mn-ea"/>
                <a:cs typeface="+mn-cs"/>
              </a:rPr>
              <a:t>Si </a:t>
            </a:r>
          </a:p>
          <a:p>
            <a:r>
              <a:rPr lang="es-ES" sz="1200" kern="1200" dirty="0">
                <a:solidFill>
                  <a:schemeClr val="tx1"/>
                </a:solidFill>
                <a:effectLst/>
                <a:latin typeface="+mn-lt"/>
                <a:ea typeface="+mn-ea"/>
                <a:cs typeface="+mn-cs"/>
              </a:rPr>
              <a:t>A continuación, el aplicativo presenta una </a:t>
            </a:r>
            <a:r>
              <a:rPr lang="es-ES" sz="1200" b="1" kern="1200" dirty="0">
                <a:solidFill>
                  <a:schemeClr val="tx1"/>
                </a:solidFill>
                <a:effectLst/>
                <a:latin typeface="+mn-lt"/>
                <a:ea typeface="+mn-ea"/>
                <a:cs typeface="+mn-cs"/>
              </a:rPr>
              <a:t>lista de actividades</a:t>
            </a:r>
            <a:r>
              <a:rPr lang="es-ES" sz="1200" kern="1200" dirty="0">
                <a:solidFill>
                  <a:schemeClr val="tx1"/>
                </a:solidFill>
                <a:effectLst/>
                <a:latin typeface="+mn-lt"/>
                <a:ea typeface="+mn-ea"/>
                <a:cs typeface="+mn-cs"/>
              </a:rPr>
              <a:t> para que el/la usuario/a aquellas que quiera </a:t>
            </a:r>
            <a:r>
              <a:rPr lang="es-ES" sz="1200" b="1" kern="1200" dirty="0">
                <a:solidFill>
                  <a:schemeClr val="tx1"/>
                </a:solidFill>
                <a:effectLst/>
                <a:latin typeface="+mn-lt"/>
                <a:ea typeface="+mn-ea"/>
                <a:cs typeface="+mn-cs"/>
              </a:rPr>
              <a:t>iniciar, mantener o aumentar.</a:t>
            </a:r>
            <a:endParaRPr lang="es-E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Tras ofrecerle un feedback con sus respuestas, pregunta al/la usuario/a en aquellas actividades a aumentar o iniciar la </a:t>
            </a:r>
            <a:r>
              <a:rPr lang="es-ES" sz="1200" b="1" kern="1200" dirty="0">
                <a:solidFill>
                  <a:schemeClr val="tx1"/>
                </a:solidFill>
                <a:effectLst/>
                <a:latin typeface="+mn-lt"/>
                <a:ea typeface="+mn-ea"/>
                <a:cs typeface="+mn-cs"/>
              </a:rPr>
              <a:t>fecha de inicio para llevarlas a cabo</a:t>
            </a:r>
            <a:r>
              <a:rPr lang="es-ES" sz="1200" kern="1200" dirty="0">
                <a:solidFill>
                  <a:schemeClr val="tx1"/>
                </a:solidFill>
                <a:effectLst/>
                <a:latin typeface="+mn-lt"/>
                <a:ea typeface="+mn-ea"/>
                <a:cs typeface="+mn-cs"/>
              </a:rPr>
              <a:t>.</a:t>
            </a:r>
          </a:p>
          <a:p>
            <a:r>
              <a:rPr lang="es-ES" sz="1200" kern="1200" dirty="0">
                <a:solidFill>
                  <a:schemeClr val="tx1"/>
                </a:solidFill>
                <a:effectLst/>
                <a:latin typeface="+mn-lt"/>
                <a:ea typeface="+mn-ea"/>
                <a:cs typeface="+mn-cs"/>
              </a:rPr>
              <a:t>El aplicativa pregunta, </a:t>
            </a:r>
            <a:r>
              <a:rPr lang="es-ES" sz="1200" b="1" kern="1200" dirty="0">
                <a:solidFill>
                  <a:schemeClr val="tx1"/>
                </a:solidFill>
                <a:effectLst/>
                <a:latin typeface="+mn-lt"/>
                <a:ea typeface="+mn-ea"/>
                <a:cs typeface="+mn-cs"/>
              </a:rPr>
              <a:t>¿Cuándo quieres que te recordemos tus objetivos?</a:t>
            </a:r>
            <a:endParaRPr lang="es-E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Por tanto, el menú quedará con la información inicial y la revisión de las actividades.</a:t>
            </a:r>
          </a:p>
          <a:p>
            <a:endParaRPr lang="es-ES" dirty="0"/>
          </a:p>
        </p:txBody>
      </p:sp>
      <p:sp>
        <p:nvSpPr>
          <p:cNvPr id="4" name="Marcador de número de diapositiva 3"/>
          <p:cNvSpPr>
            <a:spLocks noGrp="1"/>
          </p:cNvSpPr>
          <p:nvPr>
            <p:ph type="sldNum" sz="quarter" idx="10"/>
          </p:nvPr>
        </p:nvSpPr>
        <p:spPr/>
        <p:txBody>
          <a:bodyPr/>
          <a:lstStyle/>
          <a:p>
            <a:fld id="{25845AE3-75CE-47B8-A2EE-D8610BA0E9F6}" type="slidenum">
              <a:rPr lang="es-ES" smtClean="0"/>
              <a:pPr/>
              <a:t>24</a:t>
            </a:fld>
            <a:endParaRPr lang="es-ES"/>
          </a:p>
        </p:txBody>
      </p:sp>
    </p:spTree>
    <p:extLst>
      <p:ext uri="{BB962C8B-B14F-4D97-AF65-F5344CB8AC3E}">
        <p14:creationId xmlns:p14="http://schemas.microsoft.com/office/powerpoint/2010/main" val="3915858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200" kern="1200" dirty="0">
                <a:solidFill>
                  <a:schemeClr val="tx1"/>
                </a:solidFill>
                <a:effectLst/>
                <a:latin typeface="+mn-lt"/>
                <a:ea typeface="+mn-ea"/>
                <a:cs typeface="+mn-cs"/>
              </a:rPr>
              <a:t>Los/as médicos/as de familia tendrán que realizar obligatoriamente una </a:t>
            </a:r>
            <a:r>
              <a:rPr lang="es-ES_tradnl" sz="1200" b="1" kern="1200" dirty="0">
                <a:solidFill>
                  <a:schemeClr val="tx1"/>
                </a:solidFill>
                <a:effectLst/>
                <a:latin typeface="+mn-lt"/>
                <a:ea typeface="+mn-ea"/>
                <a:cs typeface="+mn-cs"/>
              </a:rPr>
              <a:t>única visita cara a cara</a:t>
            </a:r>
            <a:r>
              <a:rPr lang="es-ES_tradnl" sz="1200" kern="1200" dirty="0">
                <a:solidFill>
                  <a:schemeClr val="tx1"/>
                </a:solidFill>
                <a:effectLst/>
                <a:latin typeface="+mn-lt"/>
                <a:ea typeface="+mn-ea"/>
                <a:cs typeface="+mn-cs"/>
              </a:rPr>
              <a:t> con los/as pacientes cuando éstos/as hayan cumplimentado los cuestionarios y hayan recibido por parte del </a:t>
            </a:r>
            <a:r>
              <a:rPr lang="es-ES" sz="1200" b="1" kern="1200" dirty="0">
                <a:solidFill>
                  <a:schemeClr val="tx1"/>
                </a:solidFill>
                <a:effectLst/>
                <a:latin typeface="+mn-lt"/>
                <a:ea typeface="+mn-ea"/>
                <a:cs typeface="+mn-cs"/>
              </a:rPr>
              <a:t>e-predictD</a:t>
            </a:r>
            <a:r>
              <a:rPr lang="es-ES_tradnl" sz="1200" kern="1200" dirty="0">
                <a:solidFill>
                  <a:schemeClr val="tx1"/>
                </a:solidFill>
                <a:effectLst/>
                <a:latin typeface="+mn-lt"/>
                <a:ea typeface="+mn-ea"/>
                <a:cs typeface="+mn-cs"/>
              </a:rPr>
              <a:t> el ‘Informe de Riesgo’ y una primera propuesta de ‘Plan Personalizado de Prevención (PPP)’. El/la médico/a de familia deberá realizar dos grabaciones de las entrevistas a dos pacientes (los que él/ella estime oportunos); por tanto, se solicitará a dos pacientes un nuevo consentimiento informado para la </a:t>
            </a:r>
            <a:r>
              <a:rPr lang="es-ES_tradnl" sz="1200" b="1" kern="1200" dirty="0">
                <a:solidFill>
                  <a:schemeClr val="tx1"/>
                </a:solidFill>
                <a:effectLst/>
                <a:latin typeface="+mn-lt"/>
                <a:ea typeface="+mn-ea"/>
                <a:cs typeface="+mn-cs"/>
              </a:rPr>
              <a:t>grabación de la visita</a:t>
            </a:r>
            <a:r>
              <a:rPr lang="es-ES_tradnl" sz="1200" kern="1200" dirty="0">
                <a:solidFill>
                  <a:schemeClr val="tx1"/>
                </a:solidFill>
                <a:effectLst/>
                <a:latin typeface="+mn-lt"/>
                <a:ea typeface="+mn-ea"/>
                <a:cs typeface="+mn-cs"/>
              </a:rPr>
              <a:t> (ANEXO VIII). Esta grabación se hará en audio en o en vídeo para aquellos médicos/as de familia participantes que puedan y quieran hacerlo. </a:t>
            </a:r>
            <a:endParaRPr lang="es-ES"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 </a:t>
            </a:r>
            <a:endParaRPr lang="es-ES"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Los objetivos de esta visita médico/a-paciente son:</a:t>
            </a:r>
            <a:endParaRPr lang="es-ES" sz="1200" kern="1200" dirty="0">
              <a:solidFill>
                <a:schemeClr val="tx1"/>
              </a:solidFill>
              <a:effectLst/>
              <a:latin typeface="+mn-lt"/>
              <a:ea typeface="+mn-ea"/>
              <a:cs typeface="+mn-cs"/>
            </a:endParaRPr>
          </a:p>
          <a:p>
            <a:r>
              <a:rPr lang="es-ES_tradnl" sz="1200" b="1" kern="1200" dirty="0">
                <a:solidFill>
                  <a:schemeClr val="tx1"/>
                </a:solidFill>
                <a:effectLst/>
                <a:latin typeface="+mn-lt"/>
                <a:ea typeface="+mn-ea"/>
                <a:cs typeface="+mn-cs"/>
              </a:rPr>
              <a:t>1.-</a:t>
            </a:r>
            <a:r>
              <a:rPr lang="es-ES_tradnl" sz="1200" kern="1200" dirty="0">
                <a:solidFill>
                  <a:schemeClr val="tx1"/>
                </a:solidFill>
                <a:effectLst/>
                <a:latin typeface="+mn-lt"/>
                <a:ea typeface="+mn-ea"/>
                <a:cs typeface="+mn-cs"/>
              </a:rPr>
              <a:t> Construir una buena relación médico/a-paciente inicial “centrada” en el/la paciente.</a:t>
            </a:r>
            <a:endParaRPr lang="es-ES" sz="1200" kern="1200" dirty="0">
              <a:solidFill>
                <a:schemeClr val="tx1"/>
              </a:solidFill>
              <a:effectLst/>
              <a:latin typeface="+mn-lt"/>
              <a:ea typeface="+mn-ea"/>
              <a:cs typeface="+mn-cs"/>
            </a:endParaRPr>
          </a:p>
          <a:p>
            <a:r>
              <a:rPr lang="es-ES_tradnl" sz="1200" b="1" kern="1200" dirty="0">
                <a:solidFill>
                  <a:schemeClr val="tx1"/>
                </a:solidFill>
                <a:effectLst/>
                <a:latin typeface="+mn-lt"/>
                <a:ea typeface="+mn-ea"/>
                <a:cs typeface="+mn-cs"/>
              </a:rPr>
              <a:t>2.-</a:t>
            </a:r>
            <a:r>
              <a:rPr lang="es-ES_tradnl" sz="1200" kern="1200" dirty="0">
                <a:solidFill>
                  <a:schemeClr val="tx1"/>
                </a:solidFill>
                <a:effectLst/>
                <a:latin typeface="+mn-lt"/>
                <a:ea typeface="+mn-ea"/>
                <a:cs typeface="+mn-cs"/>
              </a:rPr>
              <a:t> Detectar las dificultades de los/as pacientes para entender y seguir la intervención </a:t>
            </a:r>
            <a:r>
              <a:rPr lang="es-ES" sz="1200" b="1" kern="1200" dirty="0">
                <a:solidFill>
                  <a:schemeClr val="tx1"/>
                </a:solidFill>
                <a:effectLst/>
                <a:latin typeface="+mn-lt"/>
                <a:ea typeface="+mn-ea"/>
                <a:cs typeface="+mn-cs"/>
              </a:rPr>
              <a:t>e-predictD</a:t>
            </a:r>
            <a:r>
              <a:rPr lang="es-ES_tradnl" sz="1200" kern="1200" dirty="0">
                <a:solidFill>
                  <a:schemeClr val="tx1"/>
                </a:solidFill>
                <a:effectLst/>
                <a:latin typeface="+mn-lt"/>
                <a:ea typeface="+mn-ea"/>
                <a:cs typeface="+mn-cs"/>
              </a:rPr>
              <a:t>. </a:t>
            </a:r>
            <a:endParaRPr lang="es-ES" sz="1200" kern="1200" dirty="0">
              <a:solidFill>
                <a:schemeClr val="tx1"/>
              </a:solidFill>
              <a:effectLst/>
              <a:latin typeface="+mn-lt"/>
              <a:ea typeface="+mn-ea"/>
              <a:cs typeface="+mn-cs"/>
            </a:endParaRPr>
          </a:p>
          <a:p>
            <a:r>
              <a:rPr lang="es-ES_tradnl" sz="1200" b="1" kern="1200" dirty="0">
                <a:solidFill>
                  <a:schemeClr val="tx1"/>
                </a:solidFill>
                <a:effectLst/>
                <a:latin typeface="+mn-lt"/>
                <a:ea typeface="+mn-ea"/>
                <a:cs typeface="+mn-cs"/>
              </a:rPr>
              <a:t>3.-</a:t>
            </a:r>
            <a:r>
              <a:rPr lang="es-ES_tradnl" sz="1200" kern="1200" dirty="0">
                <a:solidFill>
                  <a:schemeClr val="tx1"/>
                </a:solidFill>
                <a:effectLst/>
                <a:latin typeface="+mn-lt"/>
                <a:ea typeface="+mn-ea"/>
                <a:cs typeface="+mn-cs"/>
              </a:rPr>
              <a:t> Ayudar a los/as pacientes a entender el informe preliminar generado por el sistema.</a:t>
            </a:r>
            <a:endParaRPr lang="es-ES" sz="1200" kern="1200" dirty="0">
              <a:solidFill>
                <a:schemeClr val="tx1"/>
              </a:solidFill>
              <a:effectLst/>
              <a:latin typeface="+mn-lt"/>
              <a:ea typeface="+mn-ea"/>
              <a:cs typeface="+mn-cs"/>
            </a:endParaRPr>
          </a:p>
          <a:p>
            <a:r>
              <a:rPr lang="es-ES_tradnl" sz="1200" b="1" kern="1200" dirty="0">
                <a:solidFill>
                  <a:schemeClr val="tx1"/>
                </a:solidFill>
                <a:effectLst/>
                <a:latin typeface="+mn-lt"/>
                <a:ea typeface="+mn-ea"/>
                <a:cs typeface="+mn-cs"/>
              </a:rPr>
              <a:t>4.-</a:t>
            </a:r>
            <a:r>
              <a:rPr lang="es-ES_tradnl" sz="1200" kern="1200" dirty="0">
                <a:solidFill>
                  <a:schemeClr val="tx1"/>
                </a:solidFill>
                <a:effectLst/>
                <a:latin typeface="+mn-lt"/>
                <a:ea typeface="+mn-ea"/>
                <a:cs typeface="+mn-cs"/>
              </a:rPr>
              <a:t> Clarificar los roles y expectativas de ambos, el/la médico/a de familia como facilitador/a, el/la paciente como principal protagonista (activado/a y empoderado/a), y el sistema de comunicación entre ambos en el </a:t>
            </a:r>
            <a:r>
              <a:rPr lang="es-ES" sz="1200" b="1" kern="1200" dirty="0">
                <a:solidFill>
                  <a:schemeClr val="tx1"/>
                </a:solidFill>
                <a:effectLst/>
                <a:latin typeface="+mn-lt"/>
                <a:ea typeface="+mn-ea"/>
                <a:cs typeface="+mn-cs"/>
              </a:rPr>
              <a:t>e-predictD</a:t>
            </a:r>
            <a:r>
              <a:rPr lang="es-ES_tradnl" sz="1200" kern="1200" dirty="0">
                <a:solidFill>
                  <a:schemeClr val="tx1"/>
                </a:solidFill>
                <a:effectLst/>
                <a:latin typeface="+mn-lt"/>
                <a:ea typeface="+mn-ea"/>
                <a:cs typeface="+mn-cs"/>
              </a:rPr>
              <a:t>.</a:t>
            </a:r>
            <a:endParaRPr lang="es-ES" sz="1200" kern="1200" dirty="0">
              <a:solidFill>
                <a:schemeClr val="tx1"/>
              </a:solidFill>
              <a:effectLst/>
              <a:latin typeface="+mn-lt"/>
              <a:ea typeface="+mn-ea"/>
              <a:cs typeface="+mn-cs"/>
            </a:endParaRPr>
          </a:p>
          <a:p>
            <a:r>
              <a:rPr lang="es-ES_tradnl" sz="1200" b="1" kern="1200" dirty="0">
                <a:solidFill>
                  <a:schemeClr val="tx1"/>
                </a:solidFill>
                <a:effectLst/>
                <a:latin typeface="+mn-lt"/>
                <a:ea typeface="+mn-ea"/>
                <a:cs typeface="+mn-cs"/>
              </a:rPr>
              <a:t>5.-</a:t>
            </a:r>
            <a:r>
              <a:rPr lang="es-ES_tradnl" sz="1200" kern="1200" dirty="0">
                <a:solidFill>
                  <a:schemeClr val="tx1"/>
                </a:solidFill>
                <a:effectLst/>
                <a:latin typeface="+mn-lt"/>
                <a:ea typeface="+mn-ea"/>
                <a:cs typeface="+mn-cs"/>
              </a:rPr>
              <a:t> Motivar, activar y empoderar al paciente para prevenir la depresión.</a:t>
            </a:r>
            <a:endParaRPr lang="es-ES" sz="1200" kern="1200" dirty="0">
              <a:solidFill>
                <a:schemeClr val="tx1"/>
              </a:solidFill>
              <a:effectLst/>
              <a:latin typeface="+mn-lt"/>
              <a:ea typeface="+mn-ea"/>
              <a:cs typeface="+mn-cs"/>
            </a:endParaRPr>
          </a:p>
          <a:p>
            <a:r>
              <a:rPr lang="es-ES_tradnl" sz="1200" b="1" kern="1200" dirty="0">
                <a:solidFill>
                  <a:schemeClr val="tx1"/>
                </a:solidFill>
                <a:effectLst/>
                <a:latin typeface="+mn-lt"/>
                <a:ea typeface="+mn-ea"/>
                <a:cs typeface="+mn-cs"/>
              </a:rPr>
              <a:t>6.- </a:t>
            </a:r>
            <a:r>
              <a:rPr lang="es-ES_tradnl" sz="1200" kern="1200" dirty="0">
                <a:solidFill>
                  <a:schemeClr val="tx1"/>
                </a:solidFill>
                <a:effectLst/>
                <a:latin typeface="+mn-lt"/>
                <a:ea typeface="+mn-ea"/>
                <a:cs typeface="+mn-cs"/>
              </a:rPr>
              <a:t>Ayudar a los/as pacientes a preparar su PPP.</a:t>
            </a:r>
            <a:endParaRPr lang="es-ES" sz="1200" kern="1200" dirty="0">
              <a:solidFill>
                <a:schemeClr val="tx1"/>
              </a:solidFill>
              <a:effectLst/>
              <a:latin typeface="+mn-lt"/>
              <a:ea typeface="+mn-ea"/>
              <a:cs typeface="+mn-cs"/>
            </a:endParaRPr>
          </a:p>
          <a:p>
            <a:r>
              <a:rPr lang="es-ES_tradnl" sz="1200" b="1" kern="1200" dirty="0">
                <a:solidFill>
                  <a:schemeClr val="tx1"/>
                </a:solidFill>
                <a:effectLst/>
                <a:latin typeface="+mn-lt"/>
                <a:ea typeface="+mn-ea"/>
                <a:cs typeface="+mn-cs"/>
              </a:rPr>
              <a:t>7.-</a:t>
            </a:r>
            <a:r>
              <a:rPr lang="es-ES_tradnl" sz="1200" kern="1200" dirty="0">
                <a:solidFill>
                  <a:schemeClr val="tx1"/>
                </a:solidFill>
                <a:effectLst/>
                <a:latin typeface="+mn-lt"/>
                <a:ea typeface="+mn-ea"/>
                <a:cs typeface="+mn-cs"/>
              </a:rPr>
              <a:t> Motivar a los/as pacientes a cumplir el protocolo de la intervención </a:t>
            </a:r>
            <a:r>
              <a:rPr lang="es-ES" sz="1200" b="1" kern="1200" dirty="0">
                <a:solidFill>
                  <a:schemeClr val="tx1"/>
                </a:solidFill>
                <a:effectLst/>
                <a:latin typeface="+mn-lt"/>
                <a:ea typeface="+mn-ea"/>
                <a:cs typeface="+mn-cs"/>
              </a:rPr>
              <a:t>e-predictD</a:t>
            </a:r>
            <a:r>
              <a:rPr lang="es-ES_tradnl" sz="1200" kern="1200" dirty="0">
                <a:solidFill>
                  <a:schemeClr val="tx1"/>
                </a:solidFill>
                <a:effectLst/>
                <a:latin typeface="+mn-lt"/>
                <a:ea typeface="+mn-ea"/>
                <a:cs typeface="+mn-cs"/>
              </a:rPr>
              <a:t>.</a:t>
            </a:r>
            <a:endParaRPr lang="es-ES" sz="1200" kern="1200" dirty="0">
              <a:solidFill>
                <a:schemeClr val="tx1"/>
              </a:solidFill>
              <a:effectLst/>
              <a:latin typeface="+mn-lt"/>
              <a:ea typeface="+mn-ea"/>
              <a:cs typeface="+mn-cs"/>
            </a:endParaRPr>
          </a:p>
          <a:p>
            <a:endParaRPr lang="es-ES" dirty="0"/>
          </a:p>
          <a:p>
            <a:r>
              <a:rPr lang="es-ES_tradnl" sz="1200" b="1" kern="1200" dirty="0">
                <a:solidFill>
                  <a:schemeClr val="tx1"/>
                </a:solidFill>
                <a:effectLst/>
                <a:latin typeface="+mn-lt"/>
                <a:ea typeface="+mn-ea"/>
                <a:cs typeface="+mn-cs"/>
              </a:rPr>
              <a:t>2.4.1.- Procedimiento visita con médico/a de familia</a:t>
            </a:r>
            <a:endParaRPr lang="es-E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El procedimiento será el siguiente, </a:t>
            </a:r>
            <a:r>
              <a:rPr lang="es-ES_tradnl" sz="1200" kern="1200" dirty="0">
                <a:solidFill>
                  <a:schemeClr val="tx1"/>
                </a:solidFill>
                <a:effectLst/>
                <a:latin typeface="+mn-lt"/>
                <a:ea typeface="+mn-ea"/>
                <a:cs typeface="+mn-cs"/>
              </a:rPr>
              <a:t>los/as médicos/as de familia podrán consultar la web </a:t>
            </a:r>
            <a:r>
              <a:rPr lang="es-ES" sz="1200" b="1" kern="1200" dirty="0">
                <a:solidFill>
                  <a:schemeClr val="tx1"/>
                </a:solidFill>
                <a:effectLst/>
                <a:latin typeface="+mn-lt"/>
                <a:ea typeface="+mn-ea"/>
                <a:cs typeface="+mn-cs"/>
              </a:rPr>
              <a:t>e-predictD</a:t>
            </a:r>
            <a:r>
              <a:rPr lang="es-ES_tradnl" sz="1200" b="1" kern="1200" dirty="0">
                <a:solidFill>
                  <a:schemeClr val="tx1"/>
                </a:solidFill>
                <a:effectLst/>
                <a:latin typeface="+mn-lt"/>
                <a:ea typeface="+mn-ea"/>
                <a:cs typeface="+mn-cs"/>
              </a:rPr>
              <a:t>, </a:t>
            </a:r>
            <a:r>
              <a:rPr lang="es-ES_tradnl" sz="1200" kern="1200" dirty="0">
                <a:solidFill>
                  <a:schemeClr val="tx1"/>
                </a:solidFill>
                <a:effectLst/>
                <a:latin typeface="+mn-lt"/>
                <a:ea typeface="+mn-ea"/>
                <a:cs typeface="+mn-cs"/>
              </a:rPr>
              <a:t>y allí</a:t>
            </a:r>
            <a:r>
              <a:rPr lang="es-ES_tradnl" sz="1200" b="1" kern="1200" dirty="0">
                <a:solidFill>
                  <a:schemeClr val="tx1"/>
                </a:solidFill>
                <a:effectLst/>
                <a:latin typeface="+mn-lt"/>
                <a:ea typeface="+mn-ea"/>
                <a:cs typeface="+mn-cs"/>
              </a:rPr>
              <a:t> </a:t>
            </a:r>
            <a:r>
              <a:rPr lang="es-ES_tradnl" sz="1200" kern="1200" dirty="0">
                <a:solidFill>
                  <a:schemeClr val="tx1"/>
                </a:solidFill>
                <a:effectLst/>
                <a:latin typeface="+mn-lt"/>
                <a:ea typeface="+mn-ea"/>
                <a:cs typeface="+mn-cs"/>
              </a:rPr>
              <a:t>podrán seguir a sus 10 pacientes a medida que vayan cumplimentando etapas en su programa de prevención </a:t>
            </a:r>
            <a:r>
              <a:rPr lang="es-ES" sz="1200" b="1" kern="1200" dirty="0">
                <a:solidFill>
                  <a:schemeClr val="tx1"/>
                </a:solidFill>
                <a:effectLst/>
                <a:latin typeface="+mn-lt"/>
                <a:ea typeface="+mn-ea"/>
                <a:cs typeface="+mn-cs"/>
              </a:rPr>
              <a:t>e-predictD</a:t>
            </a:r>
            <a:r>
              <a:rPr lang="es-ES_tradnl" sz="1200" b="1" kern="1200" dirty="0">
                <a:solidFill>
                  <a:schemeClr val="tx1"/>
                </a:solidFill>
                <a:effectLst/>
                <a:latin typeface="+mn-lt"/>
                <a:ea typeface="+mn-ea"/>
                <a:cs typeface="+mn-cs"/>
              </a:rPr>
              <a:t>. </a:t>
            </a:r>
            <a:r>
              <a:rPr lang="es-ES_tradnl" sz="1200" kern="1200" dirty="0">
                <a:solidFill>
                  <a:schemeClr val="tx1"/>
                </a:solidFill>
                <a:effectLst/>
                <a:latin typeface="+mn-lt"/>
                <a:ea typeface="+mn-ea"/>
                <a:cs typeface="+mn-cs"/>
              </a:rPr>
              <a:t>Los/as MF recibirán un aviso mediante e-mail a modo de alerta. Este e-mail lo recibirán cuando sus pacientes completen el cuestionario T0. En la web e-predictD podrán consultar el listado de los/as pacientes incluidos, la etapa en la que están, el informe de riesgo y los módulos recomendados en su PPP (App instalada, cuestionario T0, módulos recomendados, cuestionario T3, cuestionario T6, cuestionario T9, cuestionario T12).</a:t>
            </a:r>
            <a:endParaRPr lang="es-ES"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En este punto, ya se puede realizar la única visita obligatoria médico/a-paciente. Antes de la misma, los/as MF podrán disponer del informe preliminar que genera el sistema para el/la paciente. Por lo que deberá emplear unos minutos para tratar de relacionar los datos de este informe con los datos clínicos de los/as pacientes.</a:t>
            </a:r>
            <a:endParaRPr lang="es-ES"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Por ejemplo, cuando un/a médico/a reciba un e-mail donde se informe de que un/a paciente ha cumplimentado los cuestionarios de T0, podrá acceder a la web e-predictD y consultar tanto el informe de riesgo de su paciente como los módulos recomendados en su PPP. El/la MF podrá ver la misma información que estará disponible para el/la paciente pero, además, tendrá acceso a la columna específica de información exclusiva para el/la médico/a: “¿qué puedo hacer como médico/a de familia?”. Esta columna facilitará información que le ayudará a tomar decisiones y preparar la entrevista cara a cara médico/a-paciente que tendrá lugar después.</a:t>
            </a:r>
            <a:endParaRPr lang="es-ES"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Una vez que la entrevista se haya llevado a cabo, el/la MF deberá validar el PPP eligiendo al menos uno de los módulos recomendados por e-predictD y, además, tendrá la opción de recomendar o añadir, según lo estime oportuno, algún otro módulo que el PPP no hubiera contemplado. Es importante señalar que el/la médico/a ya no tendrá más visitas cara a cara con el/la paciente.</a:t>
            </a:r>
            <a:endParaRPr lang="es-ES"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Cuando el/la MF valide el PPP, los/as pacientes recibirán un aviso en su App </a:t>
            </a:r>
            <a:r>
              <a:rPr lang="es-ES_tradnl" sz="1200" b="1" kern="1200" dirty="0">
                <a:solidFill>
                  <a:schemeClr val="tx1"/>
                </a:solidFill>
                <a:effectLst/>
                <a:latin typeface="+mn-lt"/>
                <a:ea typeface="+mn-ea"/>
                <a:cs typeface="+mn-cs"/>
              </a:rPr>
              <a:t>e-predictD </a:t>
            </a:r>
            <a:r>
              <a:rPr lang="es-ES_tradnl" sz="1200" kern="1200" dirty="0">
                <a:solidFill>
                  <a:schemeClr val="tx1"/>
                </a:solidFill>
                <a:effectLst/>
                <a:latin typeface="+mn-lt"/>
                <a:ea typeface="+mn-ea"/>
                <a:cs typeface="+mn-cs"/>
              </a:rPr>
              <a:t>que notifique que ya pueden empezar a trabajar con el/los módulo/s que se le hayan recomendado tanto por parte del/la MF como por parte de la App.</a:t>
            </a:r>
            <a:endParaRPr lang="es-ES"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En las siguientes evaluaciones, que serán cada tres meses a lo largo de un año, los/as MF podrán tener acceso al </a:t>
            </a:r>
            <a:r>
              <a:rPr lang="es-ES" sz="1200" kern="1200" dirty="0">
                <a:solidFill>
                  <a:schemeClr val="tx1"/>
                </a:solidFill>
                <a:effectLst/>
                <a:latin typeface="+mn-lt"/>
                <a:ea typeface="+mn-ea"/>
                <a:cs typeface="+mn-cs"/>
              </a:rPr>
              <a:t>informe de riesgo del/la paciente y a su propuesta de PPP. Es importante volver a señalar que, en este punto, el/la médico/a ya no</a:t>
            </a:r>
            <a:r>
              <a:rPr lang="es-ES_tradnl" sz="1200" kern="1200" dirty="0">
                <a:solidFill>
                  <a:schemeClr val="tx1"/>
                </a:solidFill>
                <a:effectLst/>
                <a:latin typeface="+mn-lt"/>
                <a:ea typeface="+mn-ea"/>
                <a:cs typeface="+mn-cs"/>
              </a:rPr>
              <a:t> tendrá más visitas cara a cara con el/la paciente ni el tiempo T3-T6-T9-T12, y por tanto el/la paciente podrá seguir trabajando los siguientes meses sin necesidad de esperar el consejo o validación de su MF.</a:t>
            </a:r>
            <a:endParaRPr lang="es-ES" sz="1200" kern="1200" dirty="0">
              <a:solidFill>
                <a:schemeClr val="tx1"/>
              </a:solidFill>
              <a:effectLst/>
              <a:latin typeface="+mn-lt"/>
              <a:ea typeface="+mn-ea"/>
              <a:cs typeface="+mn-cs"/>
            </a:endParaRPr>
          </a:p>
          <a:p>
            <a:endParaRPr lang="es-ES" dirty="0"/>
          </a:p>
          <a:p>
            <a:r>
              <a:rPr lang="es-ES_tradnl" sz="1200" b="1" kern="1200" dirty="0">
                <a:solidFill>
                  <a:schemeClr val="tx1"/>
                </a:solidFill>
                <a:effectLst/>
                <a:latin typeface="+mn-lt"/>
                <a:ea typeface="+mn-ea"/>
                <a:cs typeface="+mn-cs"/>
              </a:rPr>
              <a:t>2.5.- </a:t>
            </a:r>
            <a:r>
              <a:rPr lang="es-ES_tradnl" sz="1200" b="1" u="sng" kern="1200" dirty="0">
                <a:solidFill>
                  <a:schemeClr val="tx1"/>
                </a:solidFill>
                <a:effectLst/>
                <a:latin typeface="+mn-lt"/>
                <a:ea typeface="+mn-ea"/>
                <a:cs typeface="+mn-cs"/>
              </a:rPr>
              <a:t>Grupo B- intervención psicoeducativa</a:t>
            </a:r>
            <a:endParaRPr lang="es-ES"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Los/as pacientes asignados al grupo B (grupo control) continuarán recibiendo los cuidados habituales por parte de sus MF y además la App y la web </a:t>
            </a:r>
            <a:r>
              <a:rPr lang="es-ES_tradnl" sz="1200" b="1" kern="1200" dirty="0">
                <a:solidFill>
                  <a:schemeClr val="tx1"/>
                </a:solidFill>
                <a:effectLst/>
                <a:latin typeface="+mn-lt"/>
                <a:ea typeface="+mn-ea"/>
                <a:cs typeface="+mn-cs"/>
              </a:rPr>
              <a:t>e-predictD </a:t>
            </a:r>
            <a:r>
              <a:rPr lang="es-ES_tradnl" sz="1200" kern="1200" dirty="0">
                <a:solidFill>
                  <a:schemeClr val="tx1"/>
                </a:solidFill>
                <a:effectLst/>
                <a:latin typeface="+mn-lt"/>
                <a:ea typeface="+mn-ea"/>
                <a:cs typeface="+mn-cs"/>
              </a:rPr>
              <a:t>versión B tendrá la misma apariencia que la versión A. Los/as pacientes serán evaluados trimestralmente del mismo modo que los/as pacientes asignados a la intervención </a:t>
            </a:r>
            <a:r>
              <a:rPr lang="es-ES_tradnl" sz="1200" b="1" kern="1200" dirty="0">
                <a:solidFill>
                  <a:schemeClr val="tx1"/>
                </a:solidFill>
                <a:effectLst/>
                <a:latin typeface="+mn-lt"/>
                <a:ea typeface="+mn-ea"/>
                <a:cs typeface="+mn-cs"/>
              </a:rPr>
              <a:t>e-predictD</a:t>
            </a:r>
            <a:r>
              <a:rPr lang="es-ES_tradnl" sz="1200" kern="1200" dirty="0">
                <a:solidFill>
                  <a:schemeClr val="tx1"/>
                </a:solidFill>
                <a:effectLst/>
                <a:latin typeface="+mn-lt"/>
                <a:ea typeface="+mn-ea"/>
                <a:cs typeface="+mn-cs"/>
              </a:rPr>
              <a:t> versión A. También recibirán notificaciones, recordatorios y mensajes periódicos a lo largo del ensayo. Los mensajes semanales consistirán en breves consejos psicoeducativos sobre cuidados de salud en general, tanto psicológicos como físicos. En la intervención dirigida a los/as pacientes de este grupo no habrá personalización, información sobre el nivel de riesgo, factores de riesgo y recursos internos-externos. Tampoco habrá visita inicial con sus MF, PPP ni planes personalizados de monitorización.</a:t>
            </a:r>
            <a:endParaRPr lang="es-ES" sz="1200" kern="1200" dirty="0">
              <a:solidFill>
                <a:schemeClr val="tx1"/>
              </a:solidFill>
              <a:effectLst/>
              <a:latin typeface="+mn-lt"/>
              <a:ea typeface="+mn-ea"/>
              <a:cs typeface="+mn-cs"/>
            </a:endParaRPr>
          </a:p>
          <a:p>
            <a:endParaRPr lang="es-ES" dirty="0"/>
          </a:p>
        </p:txBody>
      </p:sp>
      <p:sp>
        <p:nvSpPr>
          <p:cNvPr id="4" name="Marcador de número de diapositiva 3"/>
          <p:cNvSpPr>
            <a:spLocks noGrp="1"/>
          </p:cNvSpPr>
          <p:nvPr>
            <p:ph type="sldNum" sz="quarter" idx="10"/>
          </p:nvPr>
        </p:nvSpPr>
        <p:spPr/>
        <p:txBody>
          <a:bodyPr/>
          <a:lstStyle/>
          <a:p>
            <a:fld id="{25845AE3-75CE-47B8-A2EE-D8610BA0E9F6}" type="slidenum">
              <a:rPr lang="es-ES" smtClean="0"/>
              <a:pPr/>
              <a:t>3</a:t>
            </a:fld>
            <a:endParaRPr lang="es-ES"/>
          </a:p>
        </p:txBody>
      </p:sp>
    </p:spTree>
    <p:extLst>
      <p:ext uri="{BB962C8B-B14F-4D97-AF65-F5344CB8AC3E}">
        <p14:creationId xmlns:p14="http://schemas.microsoft.com/office/powerpoint/2010/main" val="37690525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a:solidFill>
                  <a:schemeClr val="tx1"/>
                </a:solidFill>
                <a:effectLst/>
                <a:latin typeface="+mn-lt"/>
                <a:ea typeface="+mn-ea"/>
                <a:cs typeface="+mn-cs"/>
              </a:rPr>
              <a:t>El objetivo de este módulo es </a:t>
            </a:r>
            <a:r>
              <a:rPr lang="es-ES" sz="1200" b="1" kern="1200" dirty="0">
                <a:solidFill>
                  <a:schemeClr val="tx1"/>
                </a:solidFill>
                <a:effectLst/>
                <a:latin typeface="+mn-lt"/>
                <a:ea typeface="+mn-ea"/>
                <a:cs typeface="+mn-cs"/>
              </a:rPr>
              <a:t>entrenamiento en asertividad</a:t>
            </a:r>
            <a:r>
              <a:rPr lang="es-ES" sz="1200" kern="1200" dirty="0">
                <a:solidFill>
                  <a:schemeClr val="tx1"/>
                </a:solidFill>
                <a:effectLst/>
                <a:latin typeface="+mn-lt"/>
                <a:ea typeface="+mn-ea"/>
                <a:cs typeface="+mn-cs"/>
              </a:rPr>
              <a:t>.</a:t>
            </a:r>
          </a:p>
          <a:p>
            <a:r>
              <a:rPr lang="es-ES" sz="1200" kern="1200" dirty="0">
                <a:solidFill>
                  <a:schemeClr val="tx1"/>
                </a:solidFill>
                <a:effectLst/>
                <a:latin typeface="+mn-lt"/>
                <a:ea typeface="+mn-ea"/>
                <a:cs typeface="+mn-cs"/>
              </a:rPr>
              <a:t>Comienza </a:t>
            </a:r>
            <a:r>
              <a:rPr lang="es-ES" sz="1200" b="1" kern="1200" dirty="0">
                <a:solidFill>
                  <a:schemeClr val="tx1"/>
                </a:solidFill>
                <a:effectLst/>
                <a:latin typeface="+mn-lt"/>
                <a:ea typeface="+mn-ea"/>
                <a:cs typeface="+mn-cs"/>
              </a:rPr>
              <a:t>definiendo el término de asertividad</a:t>
            </a:r>
            <a:r>
              <a:rPr lang="es-ES" sz="1200" kern="1200" dirty="0">
                <a:solidFill>
                  <a:schemeClr val="tx1"/>
                </a:solidFill>
                <a:effectLst/>
                <a:latin typeface="+mn-lt"/>
                <a:ea typeface="+mn-ea"/>
                <a:cs typeface="+mn-cs"/>
              </a:rPr>
              <a:t> y distinguiendo de los estilo pasivo y agresivo.</a:t>
            </a:r>
          </a:p>
          <a:p>
            <a:r>
              <a:rPr lang="es-ES" sz="1200" kern="1200" dirty="0">
                <a:solidFill>
                  <a:schemeClr val="tx1"/>
                </a:solidFill>
                <a:effectLst/>
                <a:latin typeface="+mn-lt"/>
                <a:ea typeface="+mn-ea"/>
                <a:cs typeface="+mn-cs"/>
              </a:rPr>
              <a:t>El aplicativo realiza una </a:t>
            </a:r>
            <a:r>
              <a:rPr lang="es-ES" sz="1200" b="1" kern="1200" dirty="0">
                <a:solidFill>
                  <a:schemeClr val="tx1"/>
                </a:solidFill>
                <a:effectLst/>
                <a:latin typeface="+mn-lt"/>
                <a:ea typeface="+mn-ea"/>
                <a:cs typeface="+mn-cs"/>
              </a:rPr>
              <a:t>escala</a:t>
            </a:r>
            <a:r>
              <a:rPr lang="es-ES" sz="1200" kern="1200" dirty="0">
                <a:solidFill>
                  <a:schemeClr val="tx1"/>
                </a:solidFill>
                <a:effectLst/>
                <a:latin typeface="+mn-lt"/>
                <a:ea typeface="+mn-ea"/>
                <a:cs typeface="+mn-cs"/>
              </a:rPr>
              <a:t> para conocer cómo se </a:t>
            </a:r>
            <a:r>
              <a:rPr lang="es-ES" sz="1200" b="1" kern="1200" dirty="0">
                <a:solidFill>
                  <a:schemeClr val="tx1"/>
                </a:solidFill>
                <a:effectLst/>
                <a:latin typeface="+mn-lt"/>
                <a:ea typeface="+mn-ea"/>
                <a:cs typeface="+mn-cs"/>
              </a:rPr>
              <a:t>desenvuelve</a:t>
            </a:r>
            <a:r>
              <a:rPr lang="es-ES" sz="1200" kern="1200" dirty="0">
                <a:solidFill>
                  <a:schemeClr val="tx1"/>
                </a:solidFill>
                <a:effectLst/>
                <a:latin typeface="+mn-lt"/>
                <a:ea typeface="+mn-ea"/>
                <a:cs typeface="+mn-cs"/>
              </a:rPr>
              <a:t> el/la usuario/a en </a:t>
            </a:r>
            <a:r>
              <a:rPr lang="es-ES" sz="1200" b="1" kern="1200" dirty="0">
                <a:solidFill>
                  <a:schemeClr val="tx1"/>
                </a:solidFill>
                <a:effectLst/>
                <a:latin typeface="+mn-lt"/>
                <a:ea typeface="+mn-ea"/>
                <a:cs typeface="+mn-cs"/>
              </a:rPr>
              <a:t>diferentes situaciones</a:t>
            </a:r>
            <a:r>
              <a:rPr lang="es-ES" sz="1200" kern="1200" dirty="0">
                <a:solidFill>
                  <a:schemeClr val="tx1"/>
                </a:solidFill>
                <a:effectLst/>
                <a:latin typeface="+mn-lt"/>
                <a:ea typeface="+mn-ea"/>
                <a:cs typeface="+mn-cs"/>
              </a:rPr>
              <a:t>.</a:t>
            </a:r>
          </a:p>
          <a:p>
            <a:r>
              <a:rPr lang="es-ES" sz="1200" kern="1200" dirty="0">
                <a:solidFill>
                  <a:schemeClr val="tx1"/>
                </a:solidFill>
                <a:effectLst/>
                <a:latin typeface="+mn-lt"/>
                <a:ea typeface="+mn-ea"/>
                <a:cs typeface="+mn-cs"/>
              </a:rPr>
              <a:t>Para aquellas que se hayan marcado como problemáticas, el aplicativo ofrece al/la usuario/a una serie de </a:t>
            </a:r>
            <a:r>
              <a:rPr lang="es-ES" sz="1200" b="1" kern="1200" dirty="0">
                <a:solidFill>
                  <a:schemeClr val="tx1"/>
                </a:solidFill>
                <a:effectLst/>
                <a:latin typeface="+mn-lt"/>
                <a:ea typeface="+mn-ea"/>
                <a:cs typeface="+mn-cs"/>
              </a:rPr>
              <a:t>herramientas y consejos para mejorar su comportamiento</a:t>
            </a:r>
            <a:r>
              <a:rPr lang="es-ES" sz="1200" kern="1200" dirty="0">
                <a:solidFill>
                  <a:schemeClr val="tx1"/>
                </a:solidFill>
                <a:effectLst/>
                <a:latin typeface="+mn-lt"/>
                <a:ea typeface="+mn-ea"/>
                <a:cs typeface="+mn-cs"/>
              </a:rPr>
              <a:t>.</a:t>
            </a:r>
          </a:p>
          <a:p>
            <a:r>
              <a:rPr lang="es-ES" sz="1200" kern="1200" dirty="0">
                <a:solidFill>
                  <a:schemeClr val="tx1"/>
                </a:solidFill>
                <a:effectLst/>
                <a:latin typeface="+mn-lt"/>
                <a:ea typeface="+mn-ea"/>
                <a:cs typeface="+mn-cs"/>
              </a:rPr>
              <a:t>Al final del módulo el aplicativo anima al/la usuario/a, a </a:t>
            </a:r>
            <a:r>
              <a:rPr lang="es-ES" sz="1200" b="1" kern="1200" dirty="0">
                <a:solidFill>
                  <a:schemeClr val="tx1"/>
                </a:solidFill>
                <a:effectLst/>
                <a:latin typeface="+mn-lt"/>
                <a:ea typeface="+mn-ea"/>
                <a:cs typeface="+mn-cs"/>
              </a:rPr>
              <a:t>poner en práctica lo aprendido</a:t>
            </a:r>
            <a:r>
              <a:rPr lang="es-ES" sz="1200" kern="1200" dirty="0">
                <a:solidFill>
                  <a:schemeClr val="tx1"/>
                </a:solidFill>
                <a:effectLst/>
                <a:latin typeface="+mn-lt"/>
                <a:ea typeface="+mn-ea"/>
                <a:cs typeface="+mn-cs"/>
              </a:rPr>
              <a:t>. </a:t>
            </a:r>
          </a:p>
          <a:p>
            <a:r>
              <a:rPr lang="es-ES" sz="1200" kern="1200" dirty="0">
                <a:solidFill>
                  <a:schemeClr val="tx1"/>
                </a:solidFill>
                <a:effectLst/>
                <a:latin typeface="+mn-lt"/>
                <a:ea typeface="+mn-ea"/>
                <a:cs typeface="+mn-cs"/>
              </a:rPr>
              <a:t>El aplicativo recuerda temporalmente los objetivos planteados por el/la usuario/a</a:t>
            </a:r>
            <a:endParaRPr lang="es-ES" dirty="0"/>
          </a:p>
        </p:txBody>
      </p:sp>
      <p:sp>
        <p:nvSpPr>
          <p:cNvPr id="4" name="Marcador de número de diapositiva 3"/>
          <p:cNvSpPr>
            <a:spLocks noGrp="1"/>
          </p:cNvSpPr>
          <p:nvPr>
            <p:ph type="sldNum" sz="quarter" idx="10"/>
          </p:nvPr>
        </p:nvSpPr>
        <p:spPr/>
        <p:txBody>
          <a:bodyPr/>
          <a:lstStyle/>
          <a:p>
            <a:fld id="{25845AE3-75CE-47B8-A2EE-D8610BA0E9F6}" type="slidenum">
              <a:rPr lang="es-ES" smtClean="0"/>
              <a:pPr/>
              <a:t>25</a:t>
            </a:fld>
            <a:endParaRPr lang="es-ES"/>
          </a:p>
        </p:txBody>
      </p:sp>
    </p:spTree>
    <p:extLst>
      <p:ext uri="{BB962C8B-B14F-4D97-AF65-F5344CB8AC3E}">
        <p14:creationId xmlns:p14="http://schemas.microsoft.com/office/powerpoint/2010/main" val="12950821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a:solidFill>
                  <a:schemeClr val="tx1"/>
                </a:solidFill>
                <a:effectLst/>
                <a:latin typeface="+mn-lt"/>
                <a:ea typeface="+mn-ea"/>
                <a:cs typeface="+mn-cs"/>
              </a:rPr>
              <a:t>En este módulo se trabajan </a:t>
            </a:r>
            <a:r>
              <a:rPr lang="es-ES" sz="1200" b="1" kern="1200" dirty="0">
                <a:solidFill>
                  <a:schemeClr val="tx1"/>
                </a:solidFill>
                <a:effectLst/>
                <a:latin typeface="+mn-lt"/>
                <a:ea typeface="+mn-ea"/>
                <a:cs typeface="+mn-cs"/>
              </a:rPr>
              <a:t>habilidades comunicativas,</a:t>
            </a:r>
            <a:r>
              <a:rPr lang="es-ES" sz="1200" kern="1200" dirty="0">
                <a:solidFill>
                  <a:schemeClr val="tx1"/>
                </a:solidFill>
                <a:effectLst/>
                <a:latin typeface="+mn-lt"/>
                <a:ea typeface="+mn-ea"/>
                <a:cs typeface="+mn-cs"/>
              </a:rPr>
              <a:t> como escuchar y expresar (tanto verbal como no verbal).</a:t>
            </a:r>
          </a:p>
          <a:p>
            <a:r>
              <a:rPr lang="es-ES" sz="1200" kern="1200" dirty="0">
                <a:solidFill>
                  <a:schemeClr val="tx1"/>
                </a:solidFill>
                <a:effectLst/>
                <a:latin typeface="+mn-lt"/>
                <a:ea typeface="+mn-ea"/>
                <a:cs typeface="+mn-cs"/>
              </a:rPr>
              <a:t>La primera vez que el/la usuario/a entra en el módulo se realiza el formulario de sus habilidades actuales, se devuelve dicha información y se </a:t>
            </a:r>
            <a:r>
              <a:rPr lang="es-ES" sz="1200" b="1" kern="1200" dirty="0">
                <a:solidFill>
                  <a:schemeClr val="tx1"/>
                </a:solidFill>
                <a:effectLst/>
                <a:latin typeface="+mn-lt"/>
                <a:ea typeface="+mn-ea"/>
                <a:cs typeface="+mn-cs"/>
              </a:rPr>
              <a:t>proporcionan herramientas para una comunicación eficaz.</a:t>
            </a:r>
            <a:endParaRPr lang="es-E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Aquí el/la usuario/a escoge las </a:t>
            </a:r>
            <a:r>
              <a:rPr lang="es-ES" sz="1200" b="1" kern="1200" dirty="0">
                <a:solidFill>
                  <a:schemeClr val="tx1"/>
                </a:solidFill>
                <a:effectLst/>
                <a:latin typeface="+mn-lt"/>
                <a:ea typeface="+mn-ea"/>
                <a:cs typeface="+mn-cs"/>
              </a:rPr>
              <a:t>personas y la fecha para poner en práctica esas herramientas</a:t>
            </a:r>
            <a:r>
              <a:rPr lang="es-ES" sz="1200" kern="1200" dirty="0">
                <a:solidFill>
                  <a:schemeClr val="tx1"/>
                </a:solidFill>
                <a:effectLst/>
                <a:latin typeface="+mn-lt"/>
                <a:ea typeface="+mn-ea"/>
                <a:cs typeface="+mn-cs"/>
              </a:rPr>
              <a:t>. </a:t>
            </a:r>
          </a:p>
          <a:p>
            <a:r>
              <a:rPr lang="es-ES" sz="1200" kern="1200" dirty="0">
                <a:solidFill>
                  <a:schemeClr val="tx1"/>
                </a:solidFill>
                <a:effectLst/>
                <a:latin typeface="+mn-lt"/>
                <a:ea typeface="+mn-ea"/>
                <a:cs typeface="+mn-cs"/>
              </a:rPr>
              <a:t>Al final del proceso, el aplicativo le pregunta cuándo quiere que le recuerden los objetivos, para enviar esos recordatorios en forma de notificaciones.</a:t>
            </a:r>
          </a:p>
          <a:p>
            <a:endParaRPr lang="es-ES" dirty="0"/>
          </a:p>
        </p:txBody>
      </p:sp>
      <p:sp>
        <p:nvSpPr>
          <p:cNvPr id="4" name="Marcador de número de diapositiva 3"/>
          <p:cNvSpPr>
            <a:spLocks noGrp="1"/>
          </p:cNvSpPr>
          <p:nvPr>
            <p:ph type="sldNum" sz="quarter" idx="10"/>
          </p:nvPr>
        </p:nvSpPr>
        <p:spPr/>
        <p:txBody>
          <a:bodyPr/>
          <a:lstStyle/>
          <a:p>
            <a:fld id="{25845AE3-75CE-47B8-A2EE-D8610BA0E9F6}" type="slidenum">
              <a:rPr lang="es-ES" smtClean="0"/>
              <a:pPr/>
              <a:t>26</a:t>
            </a:fld>
            <a:endParaRPr lang="es-ES"/>
          </a:p>
        </p:txBody>
      </p:sp>
    </p:spTree>
    <p:extLst>
      <p:ext uri="{BB962C8B-B14F-4D97-AF65-F5344CB8AC3E}">
        <p14:creationId xmlns:p14="http://schemas.microsoft.com/office/powerpoint/2010/main" val="37361406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a:solidFill>
                  <a:schemeClr val="tx1"/>
                </a:solidFill>
                <a:effectLst/>
                <a:latin typeface="+mn-lt"/>
                <a:ea typeface="+mn-ea"/>
                <a:cs typeface="+mn-cs"/>
              </a:rPr>
              <a:t>En este módulo se trabajan las técnicas de </a:t>
            </a:r>
            <a:r>
              <a:rPr lang="es-ES" sz="1200" b="1" kern="1200" dirty="0">
                <a:solidFill>
                  <a:schemeClr val="tx1"/>
                </a:solidFill>
                <a:effectLst/>
                <a:latin typeface="+mn-lt"/>
                <a:ea typeface="+mn-ea"/>
                <a:cs typeface="+mn-cs"/>
              </a:rPr>
              <a:t>solución de problemas</a:t>
            </a:r>
            <a:r>
              <a:rPr lang="es-ES" sz="1200" kern="1200" dirty="0">
                <a:solidFill>
                  <a:schemeClr val="tx1"/>
                </a:solidFill>
                <a:effectLst/>
                <a:latin typeface="+mn-lt"/>
                <a:ea typeface="+mn-ea"/>
                <a:cs typeface="+mn-cs"/>
              </a:rPr>
              <a:t>.</a:t>
            </a:r>
          </a:p>
          <a:p>
            <a:r>
              <a:rPr lang="es-ES" sz="1200" kern="1200" dirty="0">
                <a:solidFill>
                  <a:schemeClr val="tx1"/>
                </a:solidFill>
                <a:effectLst/>
                <a:latin typeface="+mn-lt"/>
                <a:ea typeface="+mn-ea"/>
                <a:cs typeface="+mn-cs"/>
              </a:rPr>
              <a:t>Mediante </a:t>
            </a:r>
            <a:r>
              <a:rPr lang="es-ES" sz="1200" b="1" kern="1200" dirty="0">
                <a:solidFill>
                  <a:schemeClr val="tx1"/>
                </a:solidFill>
                <a:effectLst/>
                <a:latin typeface="+mn-lt"/>
                <a:ea typeface="+mn-ea"/>
                <a:cs typeface="+mn-cs"/>
              </a:rPr>
              <a:t>7 pasos,</a:t>
            </a:r>
            <a:r>
              <a:rPr lang="es-ES" sz="1200" kern="1200" dirty="0">
                <a:solidFill>
                  <a:schemeClr val="tx1"/>
                </a:solidFill>
                <a:effectLst/>
                <a:latin typeface="+mn-lt"/>
                <a:ea typeface="+mn-ea"/>
                <a:cs typeface="+mn-cs"/>
              </a:rPr>
              <a:t> el aplicativo va guiando al/la usuario/a en su problema con otra persona, ofreciéndole </a:t>
            </a:r>
            <a:r>
              <a:rPr lang="es-ES" sz="1200" b="1" kern="1200" dirty="0">
                <a:solidFill>
                  <a:schemeClr val="tx1"/>
                </a:solidFill>
                <a:effectLst/>
                <a:latin typeface="+mn-lt"/>
                <a:ea typeface="+mn-ea"/>
                <a:cs typeface="+mn-cs"/>
              </a:rPr>
              <a:t>alternativas resolutivas </a:t>
            </a:r>
            <a:r>
              <a:rPr lang="es-ES" sz="1200" kern="1200" dirty="0">
                <a:solidFill>
                  <a:schemeClr val="tx1"/>
                </a:solidFill>
                <a:effectLst/>
                <a:latin typeface="+mn-lt"/>
                <a:ea typeface="+mn-ea"/>
                <a:cs typeface="+mn-cs"/>
              </a:rPr>
              <a:t>eficaces.</a:t>
            </a:r>
          </a:p>
          <a:p>
            <a:r>
              <a:rPr lang="es-ES" sz="1200" kern="1200" dirty="0">
                <a:solidFill>
                  <a:schemeClr val="tx1"/>
                </a:solidFill>
                <a:effectLst/>
                <a:latin typeface="+mn-lt"/>
                <a:ea typeface="+mn-ea"/>
                <a:cs typeface="+mn-cs"/>
              </a:rPr>
              <a:t>El/la usuario/a decide la persona y el momento, que quiere practicar. </a:t>
            </a:r>
          </a:p>
          <a:p>
            <a:r>
              <a:rPr lang="es-ES" sz="1200" kern="1200" dirty="0">
                <a:solidFill>
                  <a:schemeClr val="tx1"/>
                </a:solidFill>
                <a:effectLst/>
                <a:latin typeface="+mn-lt"/>
                <a:ea typeface="+mn-ea"/>
                <a:cs typeface="+mn-cs"/>
              </a:rPr>
              <a:t>El aplicativo preguntará </a:t>
            </a:r>
            <a:r>
              <a:rPr lang="es-ES" sz="1200" b="1" kern="1200" dirty="0">
                <a:solidFill>
                  <a:schemeClr val="tx1"/>
                </a:solidFill>
                <a:effectLst/>
                <a:latin typeface="+mn-lt"/>
                <a:ea typeface="+mn-ea"/>
                <a:cs typeface="+mn-cs"/>
              </a:rPr>
              <a:t>cuándo quiere revisar sus cambios</a:t>
            </a:r>
            <a:r>
              <a:rPr lang="es-ES" sz="1200" kern="1200" dirty="0">
                <a:solidFill>
                  <a:schemeClr val="tx1"/>
                </a:solidFill>
                <a:effectLst/>
                <a:latin typeface="+mn-lt"/>
                <a:ea typeface="+mn-ea"/>
                <a:cs typeface="+mn-cs"/>
              </a:rPr>
              <a:t> y preguntará en una escala del 1 al 10, el estado actual del problema.</a:t>
            </a:r>
          </a:p>
          <a:p>
            <a:r>
              <a:rPr lang="es-ES" sz="1200" kern="1200" dirty="0">
                <a:solidFill>
                  <a:schemeClr val="tx1"/>
                </a:solidFill>
                <a:effectLst/>
                <a:latin typeface="+mn-lt"/>
                <a:ea typeface="+mn-ea"/>
                <a:cs typeface="+mn-cs"/>
              </a:rPr>
              <a:t>En el menú de este módulo, el/la usuario/a podrá </a:t>
            </a:r>
            <a:r>
              <a:rPr lang="es-ES" sz="1200" b="1" kern="1200" dirty="0">
                <a:solidFill>
                  <a:schemeClr val="tx1"/>
                </a:solidFill>
                <a:effectLst/>
                <a:latin typeface="+mn-lt"/>
                <a:ea typeface="+mn-ea"/>
                <a:cs typeface="+mn-cs"/>
              </a:rPr>
              <a:t>continuar</a:t>
            </a:r>
            <a:r>
              <a:rPr lang="es-ES" sz="1200" kern="1200" dirty="0">
                <a:solidFill>
                  <a:schemeClr val="tx1"/>
                </a:solidFill>
                <a:effectLst/>
                <a:latin typeface="+mn-lt"/>
                <a:ea typeface="+mn-ea"/>
                <a:cs typeface="+mn-cs"/>
              </a:rPr>
              <a:t> con un problema pendiente, comenzar con </a:t>
            </a:r>
            <a:r>
              <a:rPr lang="es-ES" sz="1200" b="1" kern="1200" dirty="0">
                <a:solidFill>
                  <a:schemeClr val="tx1"/>
                </a:solidFill>
                <a:effectLst/>
                <a:latin typeface="+mn-lt"/>
                <a:ea typeface="+mn-ea"/>
                <a:cs typeface="+mn-cs"/>
              </a:rPr>
              <a:t>uno nuevo</a:t>
            </a:r>
            <a:r>
              <a:rPr lang="es-ES" sz="1200" kern="1200" dirty="0">
                <a:solidFill>
                  <a:schemeClr val="tx1"/>
                </a:solidFill>
                <a:effectLst/>
                <a:latin typeface="+mn-lt"/>
                <a:ea typeface="+mn-ea"/>
                <a:cs typeface="+mn-cs"/>
              </a:rPr>
              <a:t> o cambiar la frecuencia de la notificación</a:t>
            </a:r>
            <a:endParaRPr lang="es-ES" dirty="0"/>
          </a:p>
        </p:txBody>
      </p:sp>
      <p:sp>
        <p:nvSpPr>
          <p:cNvPr id="4" name="Marcador de número de diapositiva 3"/>
          <p:cNvSpPr>
            <a:spLocks noGrp="1"/>
          </p:cNvSpPr>
          <p:nvPr>
            <p:ph type="sldNum" sz="quarter" idx="10"/>
          </p:nvPr>
        </p:nvSpPr>
        <p:spPr/>
        <p:txBody>
          <a:bodyPr/>
          <a:lstStyle/>
          <a:p>
            <a:fld id="{25845AE3-75CE-47B8-A2EE-D8610BA0E9F6}" type="slidenum">
              <a:rPr lang="es-ES" smtClean="0"/>
              <a:pPr/>
              <a:t>27</a:t>
            </a:fld>
            <a:endParaRPr lang="es-ES"/>
          </a:p>
        </p:txBody>
      </p:sp>
    </p:spTree>
    <p:extLst>
      <p:ext uri="{BB962C8B-B14F-4D97-AF65-F5344CB8AC3E}">
        <p14:creationId xmlns:p14="http://schemas.microsoft.com/office/powerpoint/2010/main" val="30126982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a:solidFill>
                  <a:schemeClr val="tx1"/>
                </a:solidFill>
                <a:effectLst/>
                <a:latin typeface="+mn-lt"/>
                <a:ea typeface="+mn-ea"/>
                <a:cs typeface="+mn-cs"/>
              </a:rPr>
              <a:t>En este módulo se trabajan técnicas de </a:t>
            </a:r>
            <a:r>
              <a:rPr lang="es-ES" sz="1200" b="1" kern="1200" dirty="0">
                <a:solidFill>
                  <a:schemeClr val="tx1"/>
                </a:solidFill>
                <a:effectLst/>
                <a:latin typeface="+mn-lt"/>
                <a:ea typeface="+mn-ea"/>
                <a:cs typeface="+mn-cs"/>
              </a:rPr>
              <a:t>toma de decisiones.</a:t>
            </a:r>
            <a:endParaRPr lang="es-E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Mediante </a:t>
            </a:r>
            <a:r>
              <a:rPr lang="es-ES" sz="1200" b="1" kern="1200" dirty="0">
                <a:solidFill>
                  <a:schemeClr val="tx1"/>
                </a:solidFill>
                <a:effectLst/>
                <a:latin typeface="+mn-lt"/>
                <a:ea typeface="+mn-ea"/>
                <a:cs typeface="+mn-cs"/>
              </a:rPr>
              <a:t>10 pasos,</a:t>
            </a:r>
            <a:r>
              <a:rPr lang="es-ES" sz="1200" kern="1200" dirty="0">
                <a:solidFill>
                  <a:schemeClr val="tx1"/>
                </a:solidFill>
                <a:effectLst/>
                <a:latin typeface="+mn-lt"/>
                <a:ea typeface="+mn-ea"/>
                <a:cs typeface="+mn-cs"/>
              </a:rPr>
              <a:t> el aplicativo va guiando al/la usuario/a en su decisión, </a:t>
            </a:r>
            <a:r>
              <a:rPr lang="es-ES" sz="1200" b="1" kern="1200" dirty="0">
                <a:solidFill>
                  <a:schemeClr val="tx1"/>
                </a:solidFill>
                <a:effectLst/>
                <a:latin typeface="+mn-lt"/>
                <a:ea typeface="+mn-ea"/>
                <a:cs typeface="+mn-cs"/>
              </a:rPr>
              <a:t>mostrándole las pautas necesarias</a:t>
            </a:r>
            <a:r>
              <a:rPr lang="es-ES" sz="1200" kern="1200" dirty="0">
                <a:solidFill>
                  <a:schemeClr val="tx1"/>
                </a:solidFill>
                <a:effectLst/>
                <a:latin typeface="+mn-lt"/>
                <a:ea typeface="+mn-ea"/>
                <a:cs typeface="+mn-cs"/>
              </a:rPr>
              <a:t> a tener en cuenta para hacer un correcto </a:t>
            </a:r>
            <a:r>
              <a:rPr lang="es-ES" sz="1200" b="1" kern="1200" dirty="0">
                <a:solidFill>
                  <a:schemeClr val="tx1"/>
                </a:solidFill>
                <a:effectLst/>
                <a:latin typeface="+mn-lt"/>
                <a:ea typeface="+mn-ea"/>
                <a:cs typeface="+mn-cs"/>
              </a:rPr>
              <a:t>proceso de toma de decisiones.</a:t>
            </a:r>
            <a:endParaRPr lang="es-E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El aplicativo pregunta al/la usuario/a cómo le ha ido la decisión según la fecha que haya elegido el/la usuario/a.</a:t>
            </a:r>
          </a:p>
          <a:p>
            <a:r>
              <a:rPr lang="es-ES" sz="1200" kern="1200" dirty="0">
                <a:solidFill>
                  <a:schemeClr val="tx1"/>
                </a:solidFill>
                <a:effectLst/>
                <a:latin typeface="+mn-lt"/>
                <a:ea typeface="+mn-ea"/>
                <a:cs typeface="+mn-cs"/>
              </a:rPr>
              <a:t>En el menú de este módulo, el/la usuario/a podrá continuar con una toma de decisiones pendiente o comenzar con una nueva.</a:t>
            </a:r>
          </a:p>
          <a:p>
            <a:endParaRPr lang="es-ES" dirty="0"/>
          </a:p>
        </p:txBody>
      </p:sp>
      <p:sp>
        <p:nvSpPr>
          <p:cNvPr id="4" name="Marcador de número de diapositiva 3"/>
          <p:cNvSpPr>
            <a:spLocks noGrp="1"/>
          </p:cNvSpPr>
          <p:nvPr>
            <p:ph type="sldNum" sz="quarter" idx="10"/>
          </p:nvPr>
        </p:nvSpPr>
        <p:spPr/>
        <p:txBody>
          <a:bodyPr/>
          <a:lstStyle/>
          <a:p>
            <a:fld id="{25845AE3-75CE-47B8-A2EE-D8610BA0E9F6}" type="slidenum">
              <a:rPr lang="es-ES" smtClean="0"/>
              <a:pPr/>
              <a:t>28</a:t>
            </a:fld>
            <a:endParaRPr lang="es-ES"/>
          </a:p>
        </p:txBody>
      </p:sp>
    </p:spTree>
    <p:extLst>
      <p:ext uri="{BB962C8B-B14F-4D97-AF65-F5344CB8AC3E}">
        <p14:creationId xmlns:p14="http://schemas.microsoft.com/office/powerpoint/2010/main" val="8352175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a:solidFill>
                  <a:schemeClr val="tx1"/>
                </a:solidFill>
                <a:effectLst/>
                <a:latin typeface="+mn-lt"/>
                <a:ea typeface="+mn-ea"/>
                <a:cs typeface="+mn-cs"/>
              </a:rPr>
              <a:t>El objetivo de este módulo es incitar a los/as usuarios/as a </a:t>
            </a:r>
            <a:r>
              <a:rPr lang="es-ES" sz="1200" b="1" kern="1200" dirty="0">
                <a:solidFill>
                  <a:schemeClr val="tx1"/>
                </a:solidFill>
                <a:effectLst/>
                <a:latin typeface="+mn-lt"/>
                <a:ea typeface="+mn-ea"/>
                <a:cs typeface="+mn-cs"/>
              </a:rPr>
              <a:t>practicar ejercicio físico (E.F) </a:t>
            </a:r>
            <a:r>
              <a:rPr lang="es-ES" sz="1200" kern="1200" dirty="0">
                <a:solidFill>
                  <a:schemeClr val="tx1"/>
                </a:solidFill>
                <a:effectLst/>
                <a:latin typeface="+mn-lt"/>
                <a:ea typeface="+mn-ea"/>
                <a:cs typeface="+mn-cs"/>
              </a:rPr>
              <a:t>de manera regular.</a:t>
            </a:r>
          </a:p>
          <a:p>
            <a:r>
              <a:rPr lang="es-ES" sz="1200" kern="1200" dirty="0">
                <a:solidFill>
                  <a:schemeClr val="tx1"/>
                </a:solidFill>
                <a:effectLst/>
                <a:latin typeface="+mn-lt"/>
                <a:ea typeface="+mn-ea"/>
                <a:cs typeface="+mn-cs"/>
              </a:rPr>
              <a:t>Al comienzo del módulo se explican los </a:t>
            </a:r>
            <a:r>
              <a:rPr lang="es-ES" sz="1200" b="1" kern="1200" dirty="0">
                <a:solidFill>
                  <a:schemeClr val="tx1"/>
                </a:solidFill>
                <a:effectLst/>
                <a:latin typeface="+mn-lt"/>
                <a:ea typeface="+mn-ea"/>
                <a:cs typeface="+mn-cs"/>
              </a:rPr>
              <a:t>beneficios de E.F</a:t>
            </a:r>
            <a:r>
              <a:rPr lang="es-ES" sz="1200" kern="1200" dirty="0">
                <a:solidFill>
                  <a:schemeClr val="tx1"/>
                </a:solidFill>
                <a:effectLst/>
                <a:latin typeface="+mn-lt"/>
                <a:ea typeface="+mn-ea"/>
                <a:cs typeface="+mn-cs"/>
              </a:rPr>
              <a:t>. y las diferencias entre actividad </a:t>
            </a:r>
            <a:r>
              <a:rPr lang="es-ES" sz="1200" b="1" kern="1200" dirty="0">
                <a:solidFill>
                  <a:schemeClr val="tx1"/>
                </a:solidFill>
                <a:effectLst/>
                <a:latin typeface="+mn-lt"/>
                <a:ea typeface="+mn-ea"/>
                <a:cs typeface="+mn-cs"/>
              </a:rPr>
              <a:t>vigorosa y moderada</a:t>
            </a:r>
            <a:r>
              <a:rPr lang="es-ES" sz="1200" kern="1200" dirty="0">
                <a:solidFill>
                  <a:schemeClr val="tx1"/>
                </a:solidFill>
                <a:effectLst/>
                <a:latin typeface="+mn-lt"/>
                <a:ea typeface="+mn-ea"/>
                <a:cs typeface="+mn-cs"/>
              </a:rPr>
              <a:t>.</a:t>
            </a:r>
          </a:p>
          <a:p>
            <a:r>
              <a:rPr lang="es-ES" sz="1200" kern="1200" dirty="0">
                <a:solidFill>
                  <a:schemeClr val="tx1"/>
                </a:solidFill>
                <a:effectLst/>
                <a:latin typeface="+mn-lt"/>
                <a:ea typeface="+mn-ea"/>
                <a:cs typeface="+mn-cs"/>
              </a:rPr>
              <a:t>El aplicativo pregunta al/la usuario/a por el tipo de actividad física que realiza en su vida cotidiana y ofrece una serie de actividades para iniciar en su día a día.</a:t>
            </a:r>
          </a:p>
          <a:p>
            <a:r>
              <a:rPr lang="es-ES" sz="1200" kern="1200" dirty="0">
                <a:solidFill>
                  <a:schemeClr val="tx1"/>
                </a:solidFill>
                <a:effectLst/>
                <a:latin typeface="+mn-lt"/>
                <a:ea typeface="+mn-ea"/>
                <a:cs typeface="+mn-cs"/>
              </a:rPr>
              <a:t>Aquí el/la usuario/a escoge las </a:t>
            </a:r>
            <a:r>
              <a:rPr lang="es-ES" sz="1200" b="1" kern="1200" dirty="0">
                <a:solidFill>
                  <a:schemeClr val="tx1"/>
                </a:solidFill>
                <a:effectLst/>
                <a:latin typeface="+mn-lt"/>
                <a:ea typeface="+mn-ea"/>
                <a:cs typeface="+mn-cs"/>
              </a:rPr>
              <a:t>actividades y la fecha para ponerlas en práctica</a:t>
            </a:r>
            <a:r>
              <a:rPr lang="es-ES" sz="1200" kern="1200" dirty="0">
                <a:solidFill>
                  <a:schemeClr val="tx1"/>
                </a:solidFill>
                <a:effectLst/>
                <a:latin typeface="+mn-lt"/>
                <a:ea typeface="+mn-ea"/>
                <a:cs typeface="+mn-cs"/>
              </a:rPr>
              <a:t>. Al final del proceso, el aplicativo le pregunta si quiere recibir </a:t>
            </a:r>
            <a:r>
              <a:rPr lang="es-ES" sz="1200" b="1" kern="1200" dirty="0">
                <a:solidFill>
                  <a:schemeClr val="tx1"/>
                </a:solidFill>
                <a:effectLst/>
                <a:latin typeface="+mn-lt"/>
                <a:ea typeface="+mn-ea"/>
                <a:cs typeface="+mn-cs"/>
              </a:rPr>
              <a:t>avisos 10 minutos </a:t>
            </a:r>
            <a:r>
              <a:rPr lang="es-ES" sz="1200" kern="1200" dirty="0">
                <a:solidFill>
                  <a:schemeClr val="tx1"/>
                </a:solidFill>
                <a:effectLst/>
                <a:latin typeface="+mn-lt"/>
                <a:ea typeface="+mn-ea"/>
                <a:cs typeface="+mn-cs"/>
              </a:rPr>
              <a:t>antes de la actividad programada.</a:t>
            </a:r>
          </a:p>
          <a:p>
            <a:r>
              <a:rPr lang="es-ES" sz="1200" kern="1200" dirty="0">
                <a:solidFill>
                  <a:schemeClr val="tx1"/>
                </a:solidFill>
                <a:effectLst/>
                <a:latin typeface="+mn-lt"/>
                <a:ea typeface="+mn-ea"/>
                <a:cs typeface="+mn-cs"/>
              </a:rPr>
              <a:t>Además, cada domingo, se hace una </a:t>
            </a:r>
            <a:r>
              <a:rPr lang="es-ES" sz="1200" b="1" kern="1200" dirty="0">
                <a:solidFill>
                  <a:schemeClr val="tx1"/>
                </a:solidFill>
                <a:effectLst/>
                <a:latin typeface="+mn-lt"/>
                <a:ea typeface="+mn-ea"/>
                <a:cs typeface="+mn-cs"/>
              </a:rPr>
              <a:t>revisión semanal</a:t>
            </a:r>
            <a:r>
              <a:rPr lang="es-ES" sz="1200" kern="1200" dirty="0">
                <a:solidFill>
                  <a:schemeClr val="tx1"/>
                </a:solidFill>
                <a:effectLst/>
                <a:latin typeface="+mn-lt"/>
                <a:ea typeface="+mn-ea"/>
                <a:cs typeface="+mn-cs"/>
              </a:rPr>
              <a:t> de los objetivos propuestos.</a:t>
            </a:r>
          </a:p>
          <a:p>
            <a:r>
              <a:rPr lang="es-ES" sz="1200" kern="1200" dirty="0">
                <a:solidFill>
                  <a:schemeClr val="tx1"/>
                </a:solidFill>
                <a:effectLst/>
                <a:latin typeface="+mn-lt"/>
                <a:ea typeface="+mn-ea"/>
                <a:cs typeface="+mn-cs"/>
              </a:rPr>
              <a:t>El menú de este módulo, ofrece también una sección de </a:t>
            </a:r>
            <a:r>
              <a:rPr lang="es-ES" sz="1200" b="1" kern="1200" dirty="0">
                <a:solidFill>
                  <a:schemeClr val="tx1"/>
                </a:solidFill>
                <a:effectLst/>
                <a:latin typeface="+mn-lt"/>
                <a:ea typeface="+mn-ea"/>
                <a:cs typeface="+mn-cs"/>
              </a:rPr>
              <a:t>herramientas</a:t>
            </a:r>
            <a:r>
              <a:rPr lang="es-ES" sz="1200" kern="1200" dirty="0">
                <a:solidFill>
                  <a:schemeClr val="tx1"/>
                </a:solidFill>
                <a:effectLst/>
                <a:latin typeface="+mn-lt"/>
                <a:ea typeface="+mn-ea"/>
                <a:cs typeface="+mn-cs"/>
              </a:rPr>
              <a:t>, que consta de </a:t>
            </a:r>
            <a:r>
              <a:rPr lang="es-ES" sz="1200" b="1" kern="1200" dirty="0">
                <a:solidFill>
                  <a:schemeClr val="tx1"/>
                </a:solidFill>
                <a:effectLst/>
                <a:latin typeface="+mn-lt"/>
                <a:ea typeface="+mn-ea"/>
                <a:cs typeface="+mn-cs"/>
              </a:rPr>
              <a:t>ejercicios y estiramientos para hacer en casa</a:t>
            </a:r>
            <a:r>
              <a:rPr lang="es-ES" sz="1200" kern="1200" dirty="0">
                <a:solidFill>
                  <a:schemeClr val="tx1"/>
                </a:solidFill>
                <a:effectLst/>
                <a:latin typeface="+mn-lt"/>
                <a:ea typeface="+mn-ea"/>
                <a:cs typeface="+mn-cs"/>
              </a:rPr>
              <a:t>.</a:t>
            </a:r>
          </a:p>
          <a:p>
            <a:endParaRPr lang="es-ES" dirty="0"/>
          </a:p>
        </p:txBody>
      </p:sp>
      <p:sp>
        <p:nvSpPr>
          <p:cNvPr id="4" name="Marcador de número de diapositiva 3"/>
          <p:cNvSpPr>
            <a:spLocks noGrp="1"/>
          </p:cNvSpPr>
          <p:nvPr>
            <p:ph type="sldNum" sz="quarter" idx="10"/>
          </p:nvPr>
        </p:nvSpPr>
        <p:spPr/>
        <p:txBody>
          <a:bodyPr/>
          <a:lstStyle/>
          <a:p>
            <a:fld id="{25845AE3-75CE-47B8-A2EE-D8610BA0E9F6}" type="slidenum">
              <a:rPr lang="es-ES" smtClean="0"/>
              <a:pPr/>
              <a:t>29</a:t>
            </a:fld>
            <a:endParaRPr lang="es-ES"/>
          </a:p>
        </p:txBody>
      </p:sp>
    </p:spTree>
    <p:extLst>
      <p:ext uri="{BB962C8B-B14F-4D97-AF65-F5344CB8AC3E}">
        <p14:creationId xmlns:p14="http://schemas.microsoft.com/office/powerpoint/2010/main" val="25491589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a:solidFill>
                  <a:schemeClr val="tx1"/>
                </a:solidFill>
                <a:effectLst/>
                <a:latin typeface="+mn-lt"/>
                <a:ea typeface="+mn-ea"/>
                <a:cs typeface="+mn-cs"/>
              </a:rPr>
              <a:t>El objetivo de este módulo es ayudar al/la usuario/a, a </a:t>
            </a:r>
            <a:r>
              <a:rPr lang="es-ES" sz="1200" b="1" kern="1200" dirty="0">
                <a:solidFill>
                  <a:schemeClr val="tx1"/>
                </a:solidFill>
                <a:effectLst/>
                <a:latin typeface="+mn-lt"/>
                <a:ea typeface="+mn-ea"/>
                <a:cs typeface="+mn-cs"/>
              </a:rPr>
              <a:t>cambiar el contenido y la forma de sus pensamientos </a:t>
            </a:r>
            <a:r>
              <a:rPr lang="es-ES" sz="1200" kern="1200" dirty="0">
                <a:solidFill>
                  <a:schemeClr val="tx1"/>
                </a:solidFill>
                <a:effectLst/>
                <a:latin typeface="+mn-lt"/>
                <a:ea typeface="+mn-ea"/>
                <a:cs typeface="+mn-cs"/>
              </a:rPr>
              <a:t>para que se sienta mejor.</a:t>
            </a:r>
          </a:p>
          <a:p>
            <a:r>
              <a:rPr lang="es-ES" sz="1200" kern="1200" dirty="0">
                <a:solidFill>
                  <a:schemeClr val="tx1"/>
                </a:solidFill>
                <a:effectLst/>
                <a:latin typeface="+mn-lt"/>
                <a:ea typeface="+mn-ea"/>
                <a:cs typeface="+mn-cs"/>
              </a:rPr>
              <a:t>Por ello este módulo se compone de </a:t>
            </a:r>
            <a:r>
              <a:rPr lang="es-ES" sz="1200" b="1" kern="1200" dirty="0">
                <a:solidFill>
                  <a:schemeClr val="tx1"/>
                </a:solidFill>
                <a:effectLst/>
                <a:latin typeface="+mn-lt"/>
                <a:ea typeface="+mn-ea"/>
                <a:cs typeface="+mn-cs"/>
              </a:rPr>
              <a:t>dos submódulos</a:t>
            </a:r>
            <a:r>
              <a:rPr lang="es-ES" sz="1200" kern="1200" dirty="0">
                <a:solidFill>
                  <a:schemeClr val="tx1"/>
                </a:solidFill>
                <a:effectLst/>
                <a:latin typeface="+mn-lt"/>
                <a:ea typeface="+mn-ea"/>
                <a:cs typeface="+mn-cs"/>
              </a:rPr>
              <a:t> centrados en cada aspecto.</a:t>
            </a:r>
          </a:p>
          <a:p>
            <a:r>
              <a:rPr lang="es-ES" sz="1200" b="1" kern="1200" dirty="0">
                <a:solidFill>
                  <a:schemeClr val="tx1"/>
                </a:solidFill>
                <a:effectLst/>
                <a:latin typeface="+mn-lt"/>
                <a:ea typeface="+mn-ea"/>
                <a:cs typeface="+mn-cs"/>
              </a:rPr>
              <a:t>Pensar en Positivo</a:t>
            </a:r>
            <a:r>
              <a:rPr lang="es-ES" sz="1200" kern="1200" dirty="0">
                <a:solidFill>
                  <a:schemeClr val="tx1"/>
                </a:solidFill>
                <a:effectLst/>
                <a:latin typeface="+mn-lt"/>
                <a:ea typeface="+mn-ea"/>
                <a:cs typeface="+mn-cs"/>
              </a:rPr>
              <a:t>, centrado eliminar las distorsiones cognitivas.</a:t>
            </a:r>
          </a:p>
          <a:p>
            <a:r>
              <a:rPr lang="es-ES" sz="1200" kern="1200" dirty="0">
                <a:solidFill>
                  <a:schemeClr val="tx1"/>
                </a:solidFill>
                <a:effectLst/>
                <a:latin typeface="+mn-lt"/>
                <a:ea typeface="+mn-ea"/>
                <a:cs typeface="+mn-cs"/>
              </a:rPr>
              <a:t>En este módulo el/la usuario/a encontrará una </a:t>
            </a:r>
            <a:r>
              <a:rPr lang="es-ES" sz="1200" b="1" kern="1200" dirty="0">
                <a:solidFill>
                  <a:schemeClr val="tx1"/>
                </a:solidFill>
                <a:effectLst/>
                <a:latin typeface="+mn-lt"/>
                <a:ea typeface="+mn-ea"/>
                <a:cs typeface="+mn-cs"/>
              </a:rPr>
              <a:t>biblioteca de pensamientos</a:t>
            </a:r>
            <a:r>
              <a:rPr lang="es-ES" sz="1200" kern="1200" dirty="0">
                <a:solidFill>
                  <a:schemeClr val="tx1"/>
                </a:solidFill>
                <a:effectLst/>
                <a:latin typeface="+mn-lt"/>
                <a:ea typeface="+mn-ea"/>
                <a:cs typeface="+mn-cs"/>
              </a:rPr>
              <a:t> con todos sus pensamientos trabajados.</a:t>
            </a:r>
          </a:p>
          <a:p>
            <a:r>
              <a:rPr lang="es-ES" sz="1200" b="1" kern="1200" dirty="0">
                <a:solidFill>
                  <a:schemeClr val="tx1"/>
                </a:solidFill>
                <a:effectLst/>
                <a:latin typeface="+mn-lt"/>
                <a:ea typeface="+mn-ea"/>
                <a:cs typeface="+mn-cs"/>
              </a:rPr>
              <a:t>Manejar preocupaciones,</a:t>
            </a:r>
            <a:r>
              <a:rPr lang="es-ES" sz="1200" kern="1200" dirty="0">
                <a:solidFill>
                  <a:schemeClr val="tx1"/>
                </a:solidFill>
                <a:effectLst/>
                <a:latin typeface="+mn-lt"/>
                <a:ea typeface="+mn-ea"/>
                <a:cs typeface="+mn-cs"/>
              </a:rPr>
              <a:t> orientado a romper los automatismos negativos y crear nuevos hábitos de pensamiento</a:t>
            </a:r>
          </a:p>
          <a:p>
            <a:r>
              <a:rPr lang="es-ES" sz="1200" kern="1200" dirty="0">
                <a:solidFill>
                  <a:schemeClr val="tx1"/>
                </a:solidFill>
                <a:effectLst/>
                <a:latin typeface="+mn-lt"/>
                <a:ea typeface="+mn-ea"/>
                <a:cs typeface="+mn-cs"/>
              </a:rPr>
              <a:t>En este módulo el/la usuario/a encontrará la </a:t>
            </a:r>
            <a:r>
              <a:rPr lang="es-ES" sz="1200" b="1" kern="1200" dirty="0">
                <a:solidFill>
                  <a:schemeClr val="tx1"/>
                </a:solidFill>
                <a:effectLst/>
                <a:latin typeface="+mn-lt"/>
                <a:ea typeface="+mn-ea"/>
                <a:cs typeface="+mn-cs"/>
              </a:rPr>
              <a:t>caja de los recursos</a:t>
            </a:r>
            <a:r>
              <a:rPr lang="es-ES" sz="1200" kern="1200" dirty="0">
                <a:solidFill>
                  <a:schemeClr val="tx1"/>
                </a:solidFill>
                <a:effectLst/>
                <a:latin typeface="+mn-lt"/>
                <a:ea typeface="+mn-ea"/>
                <a:cs typeface="+mn-cs"/>
              </a:rPr>
              <a:t> con actividades para entrenar su atención.</a:t>
            </a:r>
          </a:p>
          <a:p>
            <a:endParaRPr lang="es-ES" dirty="0"/>
          </a:p>
        </p:txBody>
      </p:sp>
      <p:sp>
        <p:nvSpPr>
          <p:cNvPr id="4" name="Marcador de número de diapositiva 3"/>
          <p:cNvSpPr>
            <a:spLocks noGrp="1"/>
          </p:cNvSpPr>
          <p:nvPr>
            <p:ph type="sldNum" sz="quarter" idx="10"/>
          </p:nvPr>
        </p:nvSpPr>
        <p:spPr/>
        <p:txBody>
          <a:bodyPr/>
          <a:lstStyle/>
          <a:p>
            <a:fld id="{25845AE3-75CE-47B8-A2EE-D8610BA0E9F6}" type="slidenum">
              <a:rPr lang="es-ES" smtClean="0"/>
              <a:pPr/>
              <a:t>30</a:t>
            </a:fld>
            <a:endParaRPr lang="es-ES"/>
          </a:p>
        </p:txBody>
      </p:sp>
    </p:spTree>
    <p:extLst>
      <p:ext uri="{BB962C8B-B14F-4D97-AF65-F5344CB8AC3E}">
        <p14:creationId xmlns:p14="http://schemas.microsoft.com/office/powerpoint/2010/main" val="1689794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200" kern="1200" dirty="0">
                <a:solidFill>
                  <a:schemeClr val="tx1"/>
                </a:solidFill>
                <a:effectLst/>
                <a:latin typeface="+mn-lt"/>
                <a:ea typeface="+mn-ea"/>
                <a:cs typeface="+mn-cs"/>
              </a:rPr>
              <a:t>El reclutamiento de pacientes se realizará por parte de los/as MF en sus consultas de los centros de salud. Del total de los/as pacientes de cada MF participante, se seleccionará una muestra de 10 pacientes entre los/as que acudan a consulta. La selección de los/as pacientes se hará mediante muestreo consecutivo. Es decir, todos/as los/as pacientes serán candidatos/as. Cada mañana el/la MF consultará la historia clínica para revisar el listado de pacientes.</a:t>
            </a:r>
          </a:p>
          <a:p>
            <a:r>
              <a:rPr lang="es-ES_tradnl" sz="1200" kern="1200" dirty="0">
                <a:solidFill>
                  <a:schemeClr val="tx1"/>
                </a:solidFill>
                <a:effectLst/>
                <a:latin typeface="+mn-lt"/>
                <a:ea typeface="+mn-ea"/>
                <a:cs typeface="+mn-cs"/>
              </a:rPr>
              <a:t>El flujo promedio del reclutamiento esperado para conseguir 10 pacientes por médico/a sería el siguiente</a:t>
            </a:r>
          </a:p>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kern="1200" dirty="0">
                <a:solidFill>
                  <a:schemeClr val="tx1"/>
                </a:solidFill>
                <a:effectLst/>
                <a:latin typeface="+mn-lt"/>
                <a:ea typeface="+mn-ea"/>
                <a:cs typeface="+mn-cs"/>
              </a:rPr>
              <a:t> Si el/la paciente cumple los requisitos de inclusión en el estudio (tabla 4), el/la MF le informará sobre el estudio y le indicará que en la sala de espera se encuentra el/la entrevistador/a para explicarle los objetivos del mismo y pedirle su consentimiento firmado para participar en el estudio. Posteriormente, si el/la paciente da su consentimiento, el/la entrevistador/a le realizará la entrevista de cribado. En el caso en el que el/la paciente rechace participar en el estudio, se deberá cumplimentar la fecha de nacimiento y el sexo. </a:t>
            </a:r>
            <a:endParaRPr lang="es-ES" sz="1200" kern="1200" dirty="0">
              <a:solidFill>
                <a:schemeClr val="tx1"/>
              </a:solidFill>
              <a:effectLst/>
              <a:latin typeface="+mn-lt"/>
              <a:ea typeface="+mn-ea"/>
              <a:cs typeface="+mn-cs"/>
            </a:endParaRPr>
          </a:p>
          <a:p>
            <a:endParaRPr lang="es-ES"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Informarán e invitarán a los/as pacientes siguiendo esta explicación:</a:t>
            </a:r>
            <a:endParaRPr lang="es-ES"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 </a:t>
            </a:r>
            <a:endParaRPr lang="es-ES" sz="1200" kern="1200" dirty="0">
              <a:solidFill>
                <a:schemeClr val="tx1"/>
              </a:solidFill>
              <a:effectLst/>
              <a:latin typeface="+mn-lt"/>
              <a:ea typeface="+mn-ea"/>
              <a:cs typeface="+mn-cs"/>
            </a:endParaRPr>
          </a:p>
          <a:p>
            <a:r>
              <a:rPr lang="es-ES_tradnl" sz="1200" i="1" kern="1200" dirty="0">
                <a:solidFill>
                  <a:schemeClr val="tx1"/>
                </a:solidFill>
                <a:effectLst/>
                <a:latin typeface="+mn-lt"/>
                <a:ea typeface="+mn-ea"/>
                <a:cs typeface="+mn-cs"/>
              </a:rPr>
              <a:t>“Le quería comentar que estoy participando en un estudio a nivel nacional para prevenir la depresión a través de un programa informático que se puede usar con su móvil o con el ordenador de su casa. Se trata de un estudio que ha financiado el Fondo de Investigaciones Socio-Sanitarias del Instituto de Salud Carlos III del Ministerio de Economía y Competitividad. Su colaboración es muy importante y por ello me gustaría invitarle a participar en este estudio. Cuantas más personas voluntarias participen, mejor podremos ayudar a la gente a encontrarse mejor y más válidos serán los resultados de esta investigación.</a:t>
            </a:r>
            <a:endParaRPr lang="es-ES" sz="1200" kern="1200" dirty="0">
              <a:solidFill>
                <a:schemeClr val="tx1"/>
              </a:solidFill>
              <a:effectLst/>
              <a:latin typeface="+mn-lt"/>
              <a:ea typeface="+mn-ea"/>
              <a:cs typeface="+mn-cs"/>
            </a:endParaRPr>
          </a:p>
          <a:p>
            <a:r>
              <a:rPr lang="es-ES_tradnl" sz="1200" i="1" kern="1200" dirty="0">
                <a:solidFill>
                  <a:schemeClr val="tx1"/>
                </a:solidFill>
                <a:effectLst/>
                <a:latin typeface="+mn-lt"/>
                <a:ea typeface="+mn-ea"/>
                <a:cs typeface="+mn-cs"/>
              </a:rPr>
              <a:t>En el caso de que desee participar, en la consulta X hay un/a entrevistador/a que le puede informar con más detalle sobre el estudio y pasarle un breve cuestionario que no le llevará más de 6 minutos. ¿Le gustaría colaborar con nosotros/as e ir a informarse?”</a:t>
            </a:r>
            <a:endParaRPr lang="es-ES" sz="1200" kern="1200" dirty="0">
              <a:solidFill>
                <a:schemeClr val="tx1"/>
              </a:solidFill>
              <a:effectLst/>
              <a:latin typeface="+mn-lt"/>
              <a:ea typeface="+mn-ea"/>
              <a:cs typeface="+mn-cs"/>
            </a:endParaRPr>
          </a:p>
          <a:p>
            <a:endParaRPr lang="es-ES" dirty="0"/>
          </a:p>
        </p:txBody>
      </p:sp>
      <p:sp>
        <p:nvSpPr>
          <p:cNvPr id="4" name="Marcador de número de diapositiva 3"/>
          <p:cNvSpPr>
            <a:spLocks noGrp="1"/>
          </p:cNvSpPr>
          <p:nvPr>
            <p:ph type="sldNum" sz="quarter" idx="10"/>
          </p:nvPr>
        </p:nvSpPr>
        <p:spPr/>
        <p:txBody>
          <a:bodyPr/>
          <a:lstStyle/>
          <a:p>
            <a:fld id="{25845AE3-75CE-47B8-A2EE-D8610BA0E9F6}" type="slidenum">
              <a:rPr lang="es-ES" smtClean="0"/>
              <a:pPr/>
              <a:t>4</a:t>
            </a:fld>
            <a:endParaRPr lang="es-ES"/>
          </a:p>
        </p:txBody>
      </p:sp>
    </p:spTree>
    <p:extLst>
      <p:ext uri="{BB962C8B-B14F-4D97-AF65-F5344CB8AC3E}">
        <p14:creationId xmlns:p14="http://schemas.microsoft.com/office/powerpoint/2010/main" val="2796109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200" kern="1200" dirty="0">
                <a:solidFill>
                  <a:schemeClr val="tx1"/>
                </a:solidFill>
                <a:effectLst/>
                <a:latin typeface="+mn-lt"/>
                <a:ea typeface="+mn-ea"/>
                <a:cs typeface="+mn-cs"/>
              </a:rPr>
              <a:t>Los/as médicos/as de familia tendrán que realizar obligatoriamente una </a:t>
            </a:r>
            <a:r>
              <a:rPr lang="es-ES_tradnl" sz="1200" b="1" kern="1200" dirty="0">
                <a:solidFill>
                  <a:schemeClr val="tx1"/>
                </a:solidFill>
                <a:effectLst/>
                <a:latin typeface="+mn-lt"/>
                <a:ea typeface="+mn-ea"/>
                <a:cs typeface="+mn-cs"/>
              </a:rPr>
              <a:t>única visita cara a cara</a:t>
            </a:r>
            <a:r>
              <a:rPr lang="es-ES_tradnl" sz="1200" kern="1200" dirty="0">
                <a:solidFill>
                  <a:schemeClr val="tx1"/>
                </a:solidFill>
                <a:effectLst/>
                <a:latin typeface="+mn-lt"/>
                <a:ea typeface="+mn-ea"/>
                <a:cs typeface="+mn-cs"/>
              </a:rPr>
              <a:t> con los/as pacientes cuando éstos/as hayan cumplimentado los cuestionarios y hayan recibido por parte del </a:t>
            </a:r>
            <a:r>
              <a:rPr lang="es-ES" sz="1200" b="1" kern="1200" dirty="0">
                <a:solidFill>
                  <a:schemeClr val="tx1"/>
                </a:solidFill>
                <a:effectLst/>
                <a:latin typeface="+mn-lt"/>
                <a:ea typeface="+mn-ea"/>
                <a:cs typeface="+mn-cs"/>
              </a:rPr>
              <a:t>e-predictD</a:t>
            </a:r>
            <a:r>
              <a:rPr lang="es-ES_tradnl" sz="1200" kern="1200" dirty="0">
                <a:solidFill>
                  <a:schemeClr val="tx1"/>
                </a:solidFill>
                <a:effectLst/>
                <a:latin typeface="+mn-lt"/>
                <a:ea typeface="+mn-ea"/>
                <a:cs typeface="+mn-cs"/>
              </a:rPr>
              <a:t> el ‘Informe de Riesgo’ y una primera propuesta de ‘Plan Personalizado de Prevención (PPP)’. El/la médico/a de familia deberá realizar dos grabaciones de las entrevistas a dos pacientes (los que él/ella estime oportunos); por tanto, se solicitará a dos pacientes un nuevo consentimiento informado para la </a:t>
            </a:r>
            <a:r>
              <a:rPr lang="es-ES_tradnl" sz="1200" b="1" kern="1200" dirty="0">
                <a:solidFill>
                  <a:schemeClr val="tx1"/>
                </a:solidFill>
                <a:effectLst/>
                <a:latin typeface="+mn-lt"/>
                <a:ea typeface="+mn-ea"/>
                <a:cs typeface="+mn-cs"/>
              </a:rPr>
              <a:t>grabación de la visita</a:t>
            </a:r>
            <a:r>
              <a:rPr lang="es-ES_tradnl" sz="1200" kern="1200" dirty="0">
                <a:solidFill>
                  <a:schemeClr val="tx1"/>
                </a:solidFill>
                <a:effectLst/>
                <a:latin typeface="+mn-lt"/>
                <a:ea typeface="+mn-ea"/>
                <a:cs typeface="+mn-cs"/>
              </a:rPr>
              <a:t> (ANEXO VIII). Esta grabación se hará en audio en o en vídeo para aquellos médicos/as de familia participantes que puedan y quieran hacerlo. </a:t>
            </a:r>
            <a:endParaRPr lang="es-ES"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 </a:t>
            </a:r>
            <a:endParaRPr lang="es-ES"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Los objetivos de esta visita médico/a-paciente son:</a:t>
            </a:r>
            <a:endParaRPr lang="es-ES" sz="1200" kern="1200" dirty="0">
              <a:solidFill>
                <a:schemeClr val="tx1"/>
              </a:solidFill>
              <a:effectLst/>
              <a:latin typeface="+mn-lt"/>
              <a:ea typeface="+mn-ea"/>
              <a:cs typeface="+mn-cs"/>
            </a:endParaRPr>
          </a:p>
          <a:p>
            <a:r>
              <a:rPr lang="es-ES_tradnl" sz="1200" b="1" kern="1200" dirty="0">
                <a:solidFill>
                  <a:schemeClr val="tx1"/>
                </a:solidFill>
                <a:effectLst/>
                <a:latin typeface="+mn-lt"/>
                <a:ea typeface="+mn-ea"/>
                <a:cs typeface="+mn-cs"/>
              </a:rPr>
              <a:t>1.-</a:t>
            </a:r>
            <a:r>
              <a:rPr lang="es-ES_tradnl" sz="1200" kern="1200" dirty="0">
                <a:solidFill>
                  <a:schemeClr val="tx1"/>
                </a:solidFill>
                <a:effectLst/>
                <a:latin typeface="+mn-lt"/>
                <a:ea typeface="+mn-ea"/>
                <a:cs typeface="+mn-cs"/>
              </a:rPr>
              <a:t> Construir una buena relación médico/a-paciente inicial “centrada” en el/la paciente.</a:t>
            </a:r>
            <a:endParaRPr lang="es-ES" sz="1200" kern="1200" dirty="0">
              <a:solidFill>
                <a:schemeClr val="tx1"/>
              </a:solidFill>
              <a:effectLst/>
              <a:latin typeface="+mn-lt"/>
              <a:ea typeface="+mn-ea"/>
              <a:cs typeface="+mn-cs"/>
            </a:endParaRPr>
          </a:p>
          <a:p>
            <a:r>
              <a:rPr lang="es-ES_tradnl" sz="1200" b="1" kern="1200" dirty="0">
                <a:solidFill>
                  <a:schemeClr val="tx1"/>
                </a:solidFill>
                <a:effectLst/>
                <a:latin typeface="+mn-lt"/>
                <a:ea typeface="+mn-ea"/>
                <a:cs typeface="+mn-cs"/>
              </a:rPr>
              <a:t>2.-</a:t>
            </a:r>
            <a:r>
              <a:rPr lang="es-ES_tradnl" sz="1200" kern="1200" dirty="0">
                <a:solidFill>
                  <a:schemeClr val="tx1"/>
                </a:solidFill>
                <a:effectLst/>
                <a:latin typeface="+mn-lt"/>
                <a:ea typeface="+mn-ea"/>
                <a:cs typeface="+mn-cs"/>
              </a:rPr>
              <a:t> Detectar las dificultades de los/as pacientes para entender y seguir la intervención </a:t>
            </a:r>
            <a:r>
              <a:rPr lang="es-ES" sz="1200" b="1" kern="1200" dirty="0">
                <a:solidFill>
                  <a:schemeClr val="tx1"/>
                </a:solidFill>
                <a:effectLst/>
                <a:latin typeface="+mn-lt"/>
                <a:ea typeface="+mn-ea"/>
                <a:cs typeface="+mn-cs"/>
              </a:rPr>
              <a:t>e-predictD</a:t>
            </a:r>
            <a:r>
              <a:rPr lang="es-ES_tradnl" sz="1200" kern="1200" dirty="0">
                <a:solidFill>
                  <a:schemeClr val="tx1"/>
                </a:solidFill>
                <a:effectLst/>
                <a:latin typeface="+mn-lt"/>
                <a:ea typeface="+mn-ea"/>
                <a:cs typeface="+mn-cs"/>
              </a:rPr>
              <a:t>. </a:t>
            </a:r>
            <a:endParaRPr lang="es-ES" sz="1200" kern="1200" dirty="0">
              <a:solidFill>
                <a:schemeClr val="tx1"/>
              </a:solidFill>
              <a:effectLst/>
              <a:latin typeface="+mn-lt"/>
              <a:ea typeface="+mn-ea"/>
              <a:cs typeface="+mn-cs"/>
            </a:endParaRPr>
          </a:p>
          <a:p>
            <a:r>
              <a:rPr lang="es-ES_tradnl" sz="1200" b="1" kern="1200" dirty="0">
                <a:solidFill>
                  <a:schemeClr val="tx1"/>
                </a:solidFill>
                <a:effectLst/>
                <a:latin typeface="+mn-lt"/>
                <a:ea typeface="+mn-ea"/>
                <a:cs typeface="+mn-cs"/>
              </a:rPr>
              <a:t>3.-</a:t>
            </a:r>
            <a:r>
              <a:rPr lang="es-ES_tradnl" sz="1200" kern="1200" dirty="0">
                <a:solidFill>
                  <a:schemeClr val="tx1"/>
                </a:solidFill>
                <a:effectLst/>
                <a:latin typeface="+mn-lt"/>
                <a:ea typeface="+mn-ea"/>
                <a:cs typeface="+mn-cs"/>
              </a:rPr>
              <a:t> Ayudar a los/as pacientes a entender el informe preliminar generado por el sistema.</a:t>
            </a:r>
            <a:endParaRPr lang="es-ES" sz="1200" kern="1200" dirty="0">
              <a:solidFill>
                <a:schemeClr val="tx1"/>
              </a:solidFill>
              <a:effectLst/>
              <a:latin typeface="+mn-lt"/>
              <a:ea typeface="+mn-ea"/>
              <a:cs typeface="+mn-cs"/>
            </a:endParaRPr>
          </a:p>
          <a:p>
            <a:r>
              <a:rPr lang="es-ES_tradnl" sz="1200" b="1" kern="1200" dirty="0">
                <a:solidFill>
                  <a:schemeClr val="tx1"/>
                </a:solidFill>
                <a:effectLst/>
                <a:latin typeface="+mn-lt"/>
                <a:ea typeface="+mn-ea"/>
                <a:cs typeface="+mn-cs"/>
              </a:rPr>
              <a:t>4.-</a:t>
            </a:r>
            <a:r>
              <a:rPr lang="es-ES_tradnl" sz="1200" kern="1200" dirty="0">
                <a:solidFill>
                  <a:schemeClr val="tx1"/>
                </a:solidFill>
                <a:effectLst/>
                <a:latin typeface="+mn-lt"/>
                <a:ea typeface="+mn-ea"/>
                <a:cs typeface="+mn-cs"/>
              </a:rPr>
              <a:t> Clarificar los roles y expectativas de ambos, el/la médico/a de familia como facilitador/a, el/la paciente como principal protagonista (activado/a y empoderado/a), y el sistema de comunicación entre ambos en el </a:t>
            </a:r>
            <a:r>
              <a:rPr lang="es-ES" sz="1200" b="1" kern="1200" dirty="0">
                <a:solidFill>
                  <a:schemeClr val="tx1"/>
                </a:solidFill>
                <a:effectLst/>
                <a:latin typeface="+mn-lt"/>
                <a:ea typeface="+mn-ea"/>
                <a:cs typeface="+mn-cs"/>
              </a:rPr>
              <a:t>e-predictD</a:t>
            </a:r>
            <a:r>
              <a:rPr lang="es-ES_tradnl" sz="1200" kern="1200" dirty="0">
                <a:solidFill>
                  <a:schemeClr val="tx1"/>
                </a:solidFill>
                <a:effectLst/>
                <a:latin typeface="+mn-lt"/>
                <a:ea typeface="+mn-ea"/>
                <a:cs typeface="+mn-cs"/>
              </a:rPr>
              <a:t>.</a:t>
            </a:r>
            <a:endParaRPr lang="es-ES" sz="1200" kern="1200" dirty="0">
              <a:solidFill>
                <a:schemeClr val="tx1"/>
              </a:solidFill>
              <a:effectLst/>
              <a:latin typeface="+mn-lt"/>
              <a:ea typeface="+mn-ea"/>
              <a:cs typeface="+mn-cs"/>
            </a:endParaRPr>
          </a:p>
          <a:p>
            <a:r>
              <a:rPr lang="es-ES_tradnl" sz="1200" b="1" kern="1200" dirty="0">
                <a:solidFill>
                  <a:schemeClr val="tx1"/>
                </a:solidFill>
                <a:effectLst/>
                <a:latin typeface="+mn-lt"/>
                <a:ea typeface="+mn-ea"/>
                <a:cs typeface="+mn-cs"/>
              </a:rPr>
              <a:t>5.-</a:t>
            </a:r>
            <a:r>
              <a:rPr lang="es-ES_tradnl" sz="1200" kern="1200" dirty="0">
                <a:solidFill>
                  <a:schemeClr val="tx1"/>
                </a:solidFill>
                <a:effectLst/>
                <a:latin typeface="+mn-lt"/>
                <a:ea typeface="+mn-ea"/>
                <a:cs typeface="+mn-cs"/>
              </a:rPr>
              <a:t> Motivar, activar y empoderar al paciente para prevenir la depresión.</a:t>
            </a:r>
            <a:endParaRPr lang="es-ES" sz="1200" kern="1200" dirty="0">
              <a:solidFill>
                <a:schemeClr val="tx1"/>
              </a:solidFill>
              <a:effectLst/>
              <a:latin typeface="+mn-lt"/>
              <a:ea typeface="+mn-ea"/>
              <a:cs typeface="+mn-cs"/>
            </a:endParaRPr>
          </a:p>
          <a:p>
            <a:r>
              <a:rPr lang="es-ES_tradnl" sz="1200" b="1" kern="1200" dirty="0">
                <a:solidFill>
                  <a:schemeClr val="tx1"/>
                </a:solidFill>
                <a:effectLst/>
                <a:latin typeface="+mn-lt"/>
                <a:ea typeface="+mn-ea"/>
                <a:cs typeface="+mn-cs"/>
              </a:rPr>
              <a:t>6.- </a:t>
            </a:r>
            <a:r>
              <a:rPr lang="es-ES_tradnl" sz="1200" kern="1200" dirty="0">
                <a:solidFill>
                  <a:schemeClr val="tx1"/>
                </a:solidFill>
                <a:effectLst/>
                <a:latin typeface="+mn-lt"/>
                <a:ea typeface="+mn-ea"/>
                <a:cs typeface="+mn-cs"/>
              </a:rPr>
              <a:t>Ayudar a los/as pacientes a preparar su PPP.</a:t>
            </a:r>
            <a:endParaRPr lang="es-ES" sz="1200" kern="1200" dirty="0">
              <a:solidFill>
                <a:schemeClr val="tx1"/>
              </a:solidFill>
              <a:effectLst/>
              <a:latin typeface="+mn-lt"/>
              <a:ea typeface="+mn-ea"/>
              <a:cs typeface="+mn-cs"/>
            </a:endParaRPr>
          </a:p>
          <a:p>
            <a:r>
              <a:rPr lang="es-ES_tradnl" sz="1200" b="1" kern="1200" dirty="0">
                <a:solidFill>
                  <a:schemeClr val="tx1"/>
                </a:solidFill>
                <a:effectLst/>
                <a:latin typeface="+mn-lt"/>
                <a:ea typeface="+mn-ea"/>
                <a:cs typeface="+mn-cs"/>
              </a:rPr>
              <a:t>7.-</a:t>
            </a:r>
            <a:r>
              <a:rPr lang="es-ES_tradnl" sz="1200" kern="1200" dirty="0">
                <a:solidFill>
                  <a:schemeClr val="tx1"/>
                </a:solidFill>
                <a:effectLst/>
                <a:latin typeface="+mn-lt"/>
                <a:ea typeface="+mn-ea"/>
                <a:cs typeface="+mn-cs"/>
              </a:rPr>
              <a:t> Motivar a los/as pacientes a cumplir el protocolo de la intervención </a:t>
            </a:r>
            <a:r>
              <a:rPr lang="es-ES" sz="1200" b="1" kern="1200" dirty="0">
                <a:solidFill>
                  <a:schemeClr val="tx1"/>
                </a:solidFill>
                <a:effectLst/>
                <a:latin typeface="+mn-lt"/>
                <a:ea typeface="+mn-ea"/>
                <a:cs typeface="+mn-cs"/>
              </a:rPr>
              <a:t>e-predictD</a:t>
            </a:r>
            <a:r>
              <a:rPr lang="es-ES_tradnl" sz="1200" kern="1200" dirty="0">
                <a:solidFill>
                  <a:schemeClr val="tx1"/>
                </a:solidFill>
                <a:effectLst/>
                <a:latin typeface="+mn-lt"/>
                <a:ea typeface="+mn-ea"/>
                <a:cs typeface="+mn-cs"/>
              </a:rPr>
              <a:t>.</a:t>
            </a:r>
            <a:endParaRPr lang="es-ES" sz="1200" kern="1200" dirty="0">
              <a:solidFill>
                <a:schemeClr val="tx1"/>
              </a:solidFill>
              <a:effectLst/>
              <a:latin typeface="+mn-lt"/>
              <a:ea typeface="+mn-ea"/>
              <a:cs typeface="+mn-cs"/>
            </a:endParaRPr>
          </a:p>
          <a:p>
            <a:endParaRPr lang="es-ES" dirty="0"/>
          </a:p>
          <a:p>
            <a:r>
              <a:rPr lang="es-ES_tradnl" sz="1200" b="1" kern="1200" dirty="0">
                <a:solidFill>
                  <a:schemeClr val="tx1"/>
                </a:solidFill>
                <a:effectLst/>
                <a:latin typeface="+mn-lt"/>
                <a:ea typeface="+mn-ea"/>
                <a:cs typeface="+mn-cs"/>
              </a:rPr>
              <a:t>2.4.1.- Procedimiento visita con médico/a de familia</a:t>
            </a:r>
            <a:endParaRPr lang="es-E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El procedimiento será el siguiente, </a:t>
            </a:r>
            <a:r>
              <a:rPr lang="es-ES_tradnl" sz="1200" kern="1200" dirty="0">
                <a:solidFill>
                  <a:schemeClr val="tx1"/>
                </a:solidFill>
                <a:effectLst/>
                <a:latin typeface="+mn-lt"/>
                <a:ea typeface="+mn-ea"/>
                <a:cs typeface="+mn-cs"/>
              </a:rPr>
              <a:t>los/as médicos/as de familia podrán consultar la web </a:t>
            </a:r>
            <a:r>
              <a:rPr lang="es-ES" sz="1200" b="1" kern="1200" dirty="0">
                <a:solidFill>
                  <a:schemeClr val="tx1"/>
                </a:solidFill>
                <a:effectLst/>
                <a:latin typeface="+mn-lt"/>
                <a:ea typeface="+mn-ea"/>
                <a:cs typeface="+mn-cs"/>
              </a:rPr>
              <a:t>e-predictD</a:t>
            </a:r>
            <a:r>
              <a:rPr lang="es-ES_tradnl" sz="1200" b="1" kern="1200" dirty="0">
                <a:solidFill>
                  <a:schemeClr val="tx1"/>
                </a:solidFill>
                <a:effectLst/>
                <a:latin typeface="+mn-lt"/>
                <a:ea typeface="+mn-ea"/>
                <a:cs typeface="+mn-cs"/>
              </a:rPr>
              <a:t>, </a:t>
            </a:r>
            <a:r>
              <a:rPr lang="es-ES_tradnl" sz="1200" kern="1200" dirty="0">
                <a:solidFill>
                  <a:schemeClr val="tx1"/>
                </a:solidFill>
                <a:effectLst/>
                <a:latin typeface="+mn-lt"/>
                <a:ea typeface="+mn-ea"/>
                <a:cs typeface="+mn-cs"/>
              </a:rPr>
              <a:t>y allí</a:t>
            </a:r>
            <a:r>
              <a:rPr lang="es-ES_tradnl" sz="1200" b="1" kern="1200" dirty="0">
                <a:solidFill>
                  <a:schemeClr val="tx1"/>
                </a:solidFill>
                <a:effectLst/>
                <a:latin typeface="+mn-lt"/>
                <a:ea typeface="+mn-ea"/>
                <a:cs typeface="+mn-cs"/>
              </a:rPr>
              <a:t> </a:t>
            </a:r>
            <a:r>
              <a:rPr lang="es-ES_tradnl" sz="1200" kern="1200" dirty="0">
                <a:solidFill>
                  <a:schemeClr val="tx1"/>
                </a:solidFill>
                <a:effectLst/>
                <a:latin typeface="+mn-lt"/>
                <a:ea typeface="+mn-ea"/>
                <a:cs typeface="+mn-cs"/>
              </a:rPr>
              <a:t>podrán seguir a sus 10 pacientes a medida que vayan cumplimentando etapas en su programa de prevención </a:t>
            </a:r>
            <a:r>
              <a:rPr lang="es-ES" sz="1200" b="1" kern="1200" dirty="0">
                <a:solidFill>
                  <a:schemeClr val="tx1"/>
                </a:solidFill>
                <a:effectLst/>
                <a:latin typeface="+mn-lt"/>
                <a:ea typeface="+mn-ea"/>
                <a:cs typeface="+mn-cs"/>
              </a:rPr>
              <a:t>e-predictD</a:t>
            </a:r>
            <a:r>
              <a:rPr lang="es-ES_tradnl" sz="1200" b="1" kern="1200" dirty="0">
                <a:solidFill>
                  <a:schemeClr val="tx1"/>
                </a:solidFill>
                <a:effectLst/>
                <a:latin typeface="+mn-lt"/>
                <a:ea typeface="+mn-ea"/>
                <a:cs typeface="+mn-cs"/>
              </a:rPr>
              <a:t>. </a:t>
            </a:r>
            <a:r>
              <a:rPr lang="es-ES_tradnl" sz="1200" kern="1200" dirty="0">
                <a:solidFill>
                  <a:schemeClr val="tx1"/>
                </a:solidFill>
                <a:effectLst/>
                <a:latin typeface="+mn-lt"/>
                <a:ea typeface="+mn-ea"/>
                <a:cs typeface="+mn-cs"/>
              </a:rPr>
              <a:t>Los/as MF recibirán un aviso mediante e-mail a modo de alerta. Este e-mail lo recibirán cuando sus pacientes completen el cuestionario T0. En la web e-predictD podrán consultar el listado de los/as pacientes incluidos, la etapa en la que están, el informe de riesgo y los módulos recomendados en su PPP (App instalada, cuestionario T0, módulos recomendados, cuestionario T3, cuestionario T6, cuestionario T9, cuestionario T12).</a:t>
            </a:r>
            <a:endParaRPr lang="es-ES"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En este punto, ya se puede realizar la única visita obligatoria médico/a-paciente. Antes de la misma, los/as MF podrán disponer del informe preliminar que genera el sistema para el/la paciente. Por lo que deberá emplear unos minutos para tratar de relacionar los datos de este informe con los datos clínicos de los/as pacientes.</a:t>
            </a:r>
            <a:endParaRPr lang="es-ES"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Por ejemplo, cuando un/a médico/a reciba un e-mail donde se informe de que un/a paciente ha cumplimentado los cuestionarios de T0, podrá acceder a la web e-predictD y consultar tanto el informe de riesgo de su paciente como los módulos recomendados en su PPP. El/la MF podrá ver la misma información que estará disponible para el/la paciente pero, además, tendrá acceso a la columna específica de información exclusiva para el/la médico/a: “¿qué puedo hacer como médico/a de familia?”. Esta columna facilitará información que le ayudará a tomar decisiones y preparar la entrevista cara a cara médico/a-paciente que tendrá lugar después.</a:t>
            </a:r>
            <a:endParaRPr lang="es-ES"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Una vez que la entrevista se haya llevado a cabo, el/la MF deberá validar el PPP eligiendo al menos uno de los módulos recomendados por e-predictD y, además, tendrá la opción de recomendar o añadir, según lo estime oportuno, algún otro módulo que el PPP no hubiera contemplado. Es importante señalar que el/la médico/a ya no tendrá más visitas cara a cara con el/la paciente.</a:t>
            </a:r>
            <a:endParaRPr lang="es-ES"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Cuando el/la MF valide el PPP, los/as pacientes recibirán un aviso en su App </a:t>
            </a:r>
            <a:r>
              <a:rPr lang="es-ES_tradnl" sz="1200" b="1" kern="1200" dirty="0">
                <a:solidFill>
                  <a:schemeClr val="tx1"/>
                </a:solidFill>
                <a:effectLst/>
                <a:latin typeface="+mn-lt"/>
                <a:ea typeface="+mn-ea"/>
                <a:cs typeface="+mn-cs"/>
              </a:rPr>
              <a:t>e-predictD </a:t>
            </a:r>
            <a:r>
              <a:rPr lang="es-ES_tradnl" sz="1200" kern="1200" dirty="0">
                <a:solidFill>
                  <a:schemeClr val="tx1"/>
                </a:solidFill>
                <a:effectLst/>
                <a:latin typeface="+mn-lt"/>
                <a:ea typeface="+mn-ea"/>
                <a:cs typeface="+mn-cs"/>
              </a:rPr>
              <a:t>que notifique que ya pueden empezar a trabajar con el/los módulo/s que se le hayan recomendado tanto por parte del/la MF como por parte de la App.</a:t>
            </a:r>
            <a:endParaRPr lang="es-ES"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En las siguientes evaluaciones, que serán cada tres meses a lo largo de un año, los/as MF podrán tener acceso al </a:t>
            </a:r>
            <a:r>
              <a:rPr lang="es-ES" sz="1200" kern="1200" dirty="0">
                <a:solidFill>
                  <a:schemeClr val="tx1"/>
                </a:solidFill>
                <a:effectLst/>
                <a:latin typeface="+mn-lt"/>
                <a:ea typeface="+mn-ea"/>
                <a:cs typeface="+mn-cs"/>
              </a:rPr>
              <a:t>informe de riesgo del/la paciente y a su propuesta de PPP. Es importante volver a señalar que, en este punto, el/la médico/a ya no</a:t>
            </a:r>
            <a:r>
              <a:rPr lang="es-ES_tradnl" sz="1200" kern="1200" dirty="0">
                <a:solidFill>
                  <a:schemeClr val="tx1"/>
                </a:solidFill>
                <a:effectLst/>
                <a:latin typeface="+mn-lt"/>
                <a:ea typeface="+mn-ea"/>
                <a:cs typeface="+mn-cs"/>
              </a:rPr>
              <a:t> tendrá más visitas cara a cara con el/la paciente ni el tiempo T3-T6-T9-T12, y por tanto el/la paciente podrá seguir trabajando los siguientes meses sin necesidad de esperar el consejo o validación de su MF.</a:t>
            </a:r>
            <a:endParaRPr lang="es-ES" sz="1200" kern="1200" dirty="0">
              <a:solidFill>
                <a:schemeClr val="tx1"/>
              </a:solidFill>
              <a:effectLst/>
              <a:latin typeface="+mn-lt"/>
              <a:ea typeface="+mn-ea"/>
              <a:cs typeface="+mn-cs"/>
            </a:endParaRPr>
          </a:p>
          <a:p>
            <a:endParaRPr lang="es-ES" dirty="0"/>
          </a:p>
          <a:p>
            <a:r>
              <a:rPr lang="es-ES_tradnl" sz="1200" b="1" kern="1200" dirty="0">
                <a:solidFill>
                  <a:schemeClr val="tx1"/>
                </a:solidFill>
                <a:effectLst/>
                <a:latin typeface="+mn-lt"/>
                <a:ea typeface="+mn-ea"/>
                <a:cs typeface="+mn-cs"/>
              </a:rPr>
              <a:t>2.5.- </a:t>
            </a:r>
            <a:r>
              <a:rPr lang="es-ES_tradnl" sz="1200" b="1" u="sng" kern="1200" dirty="0">
                <a:solidFill>
                  <a:schemeClr val="tx1"/>
                </a:solidFill>
                <a:effectLst/>
                <a:latin typeface="+mn-lt"/>
                <a:ea typeface="+mn-ea"/>
                <a:cs typeface="+mn-cs"/>
              </a:rPr>
              <a:t>Grupo B- intervención psicoeducativa</a:t>
            </a:r>
            <a:endParaRPr lang="es-ES"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Los/as pacientes asignados al grupo B (grupo control) continuarán recibiendo los cuidados habituales por parte de sus MF y además la App y la web </a:t>
            </a:r>
            <a:r>
              <a:rPr lang="es-ES_tradnl" sz="1200" b="1" kern="1200" dirty="0">
                <a:solidFill>
                  <a:schemeClr val="tx1"/>
                </a:solidFill>
                <a:effectLst/>
                <a:latin typeface="+mn-lt"/>
                <a:ea typeface="+mn-ea"/>
                <a:cs typeface="+mn-cs"/>
              </a:rPr>
              <a:t>e-predictD </a:t>
            </a:r>
            <a:r>
              <a:rPr lang="es-ES_tradnl" sz="1200" kern="1200" dirty="0">
                <a:solidFill>
                  <a:schemeClr val="tx1"/>
                </a:solidFill>
                <a:effectLst/>
                <a:latin typeface="+mn-lt"/>
                <a:ea typeface="+mn-ea"/>
                <a:cs typeface="+mn-cs"/>
              </a:rPr>
              <a:t>versión B tendrá la misma apariencia que la versión A. Los/as pacientes serán evaluados trimestralmente del mismo modo que los/as pacientes asignados a la intervención </a:t>
            </a:r>
            <a:r>
              <a:rPr lang="es-ES_tradnl" sz="1200" b="1" kern="1200" dirty="0">
                <a:solidFill>
                  <a:schemeClr val="tx1"/>
                </a:solidFill>
                <a:effectLst/>
                <a:latin typeface="+mn-lt"/>
                <a:ea typeface="+mn-ea"/>
                <a:cs typeface="+mn-cs"/>
              </a:rPr>
              <a:t>e-predictD</a:t>
            </a:r>
            <a:r>
              <a:rPr lang="es-ES_tradnl" sz="1200" kern="1200" dirty="0">
                <a:solidFill>
                  <a:schemeClr val="tx1"/>
                </a:solidFill>
                <a:effectLst/>
                <a:latin typeface="+mn-lt"/>
                <a:ea typeface="+mn-ea"/>
                <a:cs typeface="+mn-cs"/>
              </a:rPr>
              <a:t> versión A. También recibirán notificaciones, recordatorios y mensajes periódicos a lo largo del ensayo. Los mensajes semanales consistirán en breves consejos psicoeducativos sobre cuidados de salud en general, tanto psicológicos como físicos. En la intervención dirigida a los/as pacientes de este grupo no habrá personalización, información sobre el nivel de riesgo, factores de riesgo y recursos internos-externos. Tampoco habrá visita inicial con sus MF, PPP ni planes personalizados de monitorización.</a:t>
            </a:r>
            <a:endParaRPr lang="es-ES" sz="1200" kern="1200" dirty="0">
              <a:solidFill>
                <a:schemeClr val="tx1"/>
              </a:solidFill>
              <a:effectLst/>
              <a:latin typeface="+mn-lt"/>
              <a:ea typeface="+mn-ea"/>
              <a:cs typeface="+mn-cs"/>
            </a:endParaRPr>
          </a:p>
          <a:p>
            <a:endParaRPr lang="es-ES" dirty="0"/>
          </a:p>
        </p:txBody>
      </p:sp>
      <p:sp>
        <p:nvSpPr>
          <p:cNvPr id="4" name="Marcador de número de diapositiva 3"/>
          <p:cNvSpPr>
            <a:spLocks noGrp="1"/>
          </p:cNvSpPr>
          <p:nvPr>
            <p:ph type="sldNum" sz="quarter" idx="10"/>
          </p:nvPr>
        </p:nvSpPr>
        <p:spPr/>
        <p:txBody>
          <a:bodyPr/>
          <a:lstStyle/>
          <a:p>
            <a:fld id="{25845AE3-75CE-47B8-A2EE-D8610BA0E9F6}" type="slidenum">
              <a:rPr lang="es-ES" smtClean="0"/>
              <a:pPr/>
              <a:t>5</a:t>
            </a:fld>
            <a:endParaRPr lang="es-ES"/>
          </a:p>
        </p:txBody>
      </p:sp>
    </p:spTree>
    <p:extLst>
      <p:ext uri="{BB962C8B-B14F-4D97-AF65-F5344CB8AC3E}">
        <p14:creationId xmlns:p14="http://schemas.microsoft.com/office/powerpoint/2010/main" val="374671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200" kern="1200" dirty="0">
                <a:solidFill>
                  <a:schemeClr val="tx1"/>
                </a:solidFill>
                <a:effectLst/>
                <a:latin typeface="+mn-lt"/>
                <a:ea typeface="+mn-ea"/>
                <a:cs typeface="+mn-cs"/>
              </a:rPr>
              <a:t>Los/as médicos/as de familia tendrán que realizar obligatoriamente una </a:t>
            </a:r>
            <a:r>
              <a:rPr lang="es-ES_tradnl" sz="1200" b="1" kern="1200" dirty="0">
                <a:solidFill>
                  <a:schemeClr val="tx1"/>
                </a:solidFill>
                <a:effectLst/>
                <a:latin typeface="+mn-lt"/>
                <a:ea typeface="+mn-ea"/>
                <a:cs typeface="+mn-cs"/>
              </a:rPr>
              <a:t>única visita cara a cara</a:t>
            </a:r>
            <a:r>
              <a:rPr lang="es-ES_tradnl" sz="1200" kern="1200" dirty="0">
                <a:solidFill>
                  <a:schemeClr val="tx1"/>
                </a:solidFill>
                <a:effectLst/>
                <a:latin typeface="+mn-lt"/>
                <a:ea typeface="+mn-ea"/>
                <a:cs typeface="+mn-cs"/>
              </a:rPr>
              <a:t> con los/as pacientes cuando éstos/as hayan cumplimentado los cuestionarios y hayan recibido por parte del </a:t>
            </a:r>
            <a:r>
              <a:rPr lang="es-ES" sz="1200" b="1" kern="1200" dirty="0">
                <a:solidFill>
                  <a:schemeClr val="tx1"/>
                </a:solidFill>
                <a:effectLst/>
                <a:latin typeface="+mn-lt"/>
                <a:ea typeface="+mn-ea"/>
                <a:cs typeface="+mn-cs"/>
              </a:rPr>
              <a:t>e-predictD</a:t>
            </a:r>
            <a:r>
              <a:rPr lang="es-ES_tradnl" sz="1200" kern="1200" dirty="0">
                <a:solidFill>
                  <a:schemeClr val="tx1"/>
                </a:solidFill>
                <a:effectLst/>
                <a:latin typeface="+mn-lt"/>
                <a:ea typeface="+mn-ea"/>
                <a:cs typeface="+mn-cs"/>
              </a:rPr>
              <a:t> el ‘Informe de Riesgo’ y una primera propuesta de ‘Plan Personalizado de Prevención (PPP)’. El/la médico/a de familia deberá realizar dos grabaciones de las entrevistas a dos pacientes (los que él/ella estime oportunos); por tanto, se solicitará a dos pacientes un nuevo consentimiento informado para la </a:t>
            </a:r>
            <a:r>
              <a:rPr lang="es-ES_tradnl" sz="1200" b="1" kern="1200" dirty="0">
                <a:solidFill>
                  <a:schemeClr val="tx1"/>
                </a:solidFill>
                <a:effectLst/>
                <a:latin typeface="+mn-lt"/>
                <a:ea typeface="+mn-ea"/>
                <a:cs typeface="+mn-cs"/>
              </a:rPr>
              <a:t>grabación de la visita</a:t>
            </a:r>
            <a:r>
              <a:rPr lang="es-ES_tradnl" sz="1200" kern="1200" dirty="0">
                <a:solidFill>
                  <a:schemeClr val="tx1"/>
                </a:solidFill>
                <a:effectLst/>
                <a:latin typeface="+mn-lt"/>
                <a:ea typeface="+mn-ea"/>
                <a:cs typeface="+mn-cs"/>
              </a:rPr>
              <a:t> (ANEXO VIII). Esta grabación se hará en audio en o en vídeo para aquellos médicos/as de familia participantes que puedan y quieran hacerlo. </a:t>
            </a:r>
            <a:endParaRPr lang="es-ES"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 </a:t>
            </a:r>
            <a:endParaRPr lang="es-ES"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Los objetivos de esta visita médico/a-paciente son:</a:t>
            </a:r>
            <a:endParaRPr lang="es-ES" sz="1200" kern="1200" dirty="0">
              <a:solidFill>
                <a:schemeClr val="tx1"/>
              </a:solidFill>
              <a:effectLst/>
              <a:latin typeface="+mn-lt"/>
              <a:ea typeface="+mn-ea"/>
              <a:cs typeface="+mn-cs"/>
            </a:endParaRPr>
          </a:p>
          <a:p>
            <a:r>
              <a:rPr lang="es-ES_tradnl" sz="1200" b="1" kern="1200" dirty="0">
                <a:solidFill>
                  <a:schemeClr val="tx1"/>
                </a:solidFill>
                <a:effectLst/>
                <a:latin typeface="+mn-lt"/>
                <a:ea typeface="+mn-ea"/>
                <a:cs typeface="+mn-cs"/>
              </a:rPr>
              <a:t>1.-</a:t>
            </a:r>
            <a:r>
              <a:rPr lang="es-ES_tradnl" sz="1200" kern="1200" dirty="0">
                <a:solidFill>
                  <a:schemeClr val="tx1"/>
                </a:solidFill>
                <a:effectLst/>
                <a:latin typeface="+mn-lt"/>
                <a:ea typeface="+mn-ea"/>
                <a:cs typeface="+mn-cs"/>
              </a:rPr>
              <a:t> Construir una buena relación médico/a-paciente inicial “centrada” en el/la paciente.</a:t>
            </a:r>
            <a:endParaRPr lang="es-ES" sz="1200" kern="1200" dirty="0">
              <a:solidFill>
                <a:schemeClr val="tx1"/>
              </a:solidFill>
              <a:effectLst/>
              <a:latin typeface="+mn-lt"/>
              <a:ea typeface="+mn-ea"/>
              <a:cs typeface="+mn-cs"/>
            </a:endParaRPr>
          </a:p>
          <a:p>
            <a:r>
              <a:rPr lang="es-ES_tradnl" sz="1200" b="1" kern="1200" dirty="0">
                <a:solidFill>
                  <a:schemeClr val="tx1"/>
                </a:solidFill>
                <a:effectLst/>
                <a:latin typeface="+mn-lt"/>
                <a:ea typeface="+mn-ea"/>
                <a:cs typeface="+mn-cs"/>
              </a:rPr>
              <a:t>2.-</a:t>
            </a:r>
            <a:r>
              <a:rPr lang="es-ES_tradnl" sz="1200" kern="1200" dirty="0">
                <a:solidFill>
                  <a:schemeClr val="tx1"/>
                </a:solidFill>
                <a:effectLst/>
                <a:latin typeface="+mn-lt"/>
                <a:ea typeface="+mn-ea"/>
                <a:cs typeface="+mn-cs"/>
              </a:rPr>
              <a:t> Detectar las dificultades de los/as pacientes para entender y seguir la intervención </a:t>
            </a:r>
            <a:r>
              <a:rPr lang="es-ES" sz="1200" b="1" kern="1200" dirty="0">
                <a:solidFill>
                  <a:schemeClr val="tx1"/>
                </a:solidFill>
                <a:effectLst/>
                <a:latin typeface="+mn-lt"/>
                <a:ea typeface="+mn-ea"/>
                <a:cs typeface="+mn-cs"/>
              </a:rPr>
              <a:t>e-predictD</a:t>
            </a:r>
            <a:r>
              <a:rPr lang="es-ES_tradnl" sz="1200" kern="1200" dirty="0">
                <a:solidFill>
                  <a:schemeClr val="tx1"/>
                </a:solidFill>
                <a:effectLst/>
                <a:latin typeface="+mn-lt"/>
                <a:ea typeface="+mn-ea"/>
                <a:cs typeface="+mn-cs"/>
              </a:rPr>
              <a:t>. </a:t>
            </a:r>
            <a:endParaRPr lang="es-ES" sz="1200" kern="1200" dirty="0">
              <a:solidFill>
                <a:schemeClr val="tx1"/>
              </a:solidFill>
              <a:effectLst/>
              <a:latin typeface="+mn-lt"/>
              <a:ea typeface="+mn-ea"/>
              <a:cs typeface="+mn-cs"/>
            </a:endParaRPr>
          </a:p>
          <a:p>
            <a:r>
              <a:rPr lang="es-ES_tradnl" sz="1200" b="1" kern="1200" dirty="0">
                <a:solidFill>
                  <a:schemeClr val="tx1"/>
                </a:solidFill>
                <a:effectLst/>
                <a:latin typeface="+mn-lt"/>
                <a:ea typeface="+mn-ea"/>
                <a:cs typeface="+mn-cs"/>
              </a:rPr>
              <a:t>3.-</a:t>
            </a:r>
            <a:r>
              <a:rPr lang="es-ES_tradnl" sz="1200" kern="1200" dirty="0">
                <a:solidFill>
                  <a:schemeClr val="tx1"/>
                </a:solidFill>
                <a:effectLst/>
                <a:latin typeface="+mn-lt"/>
                <a:ea typeface="+mn-ea"/>
                <a:cs typeface="+mn-cs"/>
              </a:rPr>
              <a:t> Ayudar a los/as pacientes a entender el informe preliminar generado por el sistema.</a:t>
            </a:r>
            <a:endParaRPr lang="es-ES" sz="1200" kern="1200" dirty="0">
              <a:solidFill>
                <a:schemeClr val="tx1"/>
              </a:solidFill>
              <a:effectLst/>
              <a:latin typeface="+mn-lt"/>
              <a:ea typeface="+mn-ea"/>
              <a:cs typeface="+mn-cs"/>
            </a:endParaRPr>
          </a:p>
          <a:p>
            <a:r>
              <a:rPr lang="es-ES_tradnl" sz="1200" b="1" kern="1200" dirty="0">
                <a:solidFill>
                  <a:schemeClr val="tx1"/>
                </a:solidFill>
                <a:effectLst/>
                <a:latin typeface="+mn-lt"/>
                <a:ea typeface="+mn-ea"/>
                <a:cs typeface="+mn-cs"/>
              </a:rPr>
              <a:t>4.-</a:t>
            </a:r>
            <a:r>
              <a:rPr lang="es-ES_tradnl" sz="1200" kern="1200" dirty="0">
                <a:solidFill>
                  <a:schemeClr val="tx1"/>
                </a:solidFill>
                <a:effectLst/>
                <a:latin typeface="+mn-lt"/>
                <a:ea typeface="+mn-ea"/>
                <a:cs typeface="+mn-cs"/>
              </a:rPr>
              <a:t> Clarificar los roles y expectativas de ambos, el/la médico/a de familia como facilitador/a, el/la paciente como principal protagonista (activado/a y empoderado/a), y el sistema de comunicación entre ambos en el </a:t>
            </a:r>
            <a:r>
              <a:rPr lang="es-ES" sz="1200" b="1" kern="1200" dirty="0">
                <a:solidFill>
                  <a:schemeClr val="tx1"/>
                </a:solidFill>
                <a:effectLst/>
                <a:latin typeface="+mn-lt"/>
                <a:ea typeface="+mn-ea"/>
                <a:cs typeface="+mn-cs"/>
              </a:rPr>
              <a:t>e-predictD</a:t>
            </a:r>
            <a:r>
              <a:rPr lang="es-ES_tradnl" sz="1200" kern="1200" dirty="0">
                <a:solidFill>
                  <a:schemeClr val="tx1"/>
                </a:solidFill>
                <a:effectLst/>
                <a:latin typeface="+mn-lt"/>
                <a:ea typeface="+mn-ea"/>
                <a:cs typeface="+mn-cs"/>
              </a:rPr>
              <a:t>.</a:t>
            </a:r>
            <a:endParaRPr lang="es-ES" sz="1200" kern="1200" dirty="0">
              <a:solidFill>
                <a:schemeClr val="tx1"/>
              </a:solidFill>
              <a:effectLst/>
              <a:latin typeface="+mn-lt"/>
              <a:ea typeface="+mn-ea"/>
              <a:cs typeface="+mn-cs"/>
            </a:endParaRPr>
          </a:p>
          <a:p>
            <a:r>
              <a:rPr lang="es-ES_tradnl" sz="1200" b="1" kern="1200" dirty="0">
                <a:solidFill>
                  <a:schemeClr val="tx1"/>
                </a:solidFill>
                <a:effectLst/>
                <a:latin typeface="+mn-lt"/>
                <a:ea typeface="+mn-ea"/>
                <a:cs typeface="+mn-cs"/>
              </a:rPr>
              <a:t>5.-</a:t>
            </a:r>
            <a:r>
              <a:rPr lang="es-ES_tradnl" sz="1200" kern="1200" dirty="0">
                <a:solidFill>
                  <a:schemeClr val="tx1"/>
                </a:solidFill>
                <a:effectLst/>
                <a:latin typeface="+mn-lt"/>
                <a:ea typeface="+mn-ea"/>
                <a:cs typeface="+mn-cs"/>
              </a:rPr>
              <a:t> Motivar, activar y empoderar al paciente para prevenir la depresión.</a:t>
            </a:r>
            <a:endParaRPr lang="es-ES" sz="1200" kern="1200" dirty="0">
              <a:solidFill>
                <a:schemeClr val="tx1"/>
              </a:solidFill>
              <a:effectLst/>
              <a:latin typeface="+mn-lt"/>
              <a:ea typeface="+mn-ea"/>
              <a:cs typeface="+mn-cs"/>
            </a:endParaRPr>
          </a:p>
          <a:p>
            <a:r>
              <a:rPr lang="es-ES_tradnl" sz="1200" b="1" kern="1200" dirty="0">
                <a:solidFill>
                  <a:schemeClr val="tx1"/>
                </a:solidFill>
                <a:effectLst/>
                <a:latin typeface="+mn-lt"/>
                <a:ea typeface="+mn-ea"/>
                <a:cs typeface="+mn-cs"/>
              </a:rPr>
              <a:t>6.- </a:t>
            </a:r>
            <a:r>
              <a:rPr lang="es-ES_tradnl" sz="1200" kern="1200" dirty="0">
                <a:solidFill>
                  <a:schemeClr val="tx1"/>
                </a:solidFill>
                <a:effectLst/>
                <a:latin typeface="+mn-lt"/>
                <a:ea typeface="+mn-ea"/>
                <a:cs typeface="+mn-cs"/>
              </a:rPr>
              <a:t>Ayudar a los/as pacientes a preparar su PPP.</a:t>
            </a:r>
            <a:endParaRPr lang="es-ES" sz="1200" kern="1200" dirty="0">
              <a:solidFill>
                <a:schemeClr val="tx1"/>
              </a:solidFill>
              <a:effectLst/>
              <a:latin typeface="+mn-lt"/>
              <a:ea typeface="+mn-ea"/>
              <a:cs typeface="+mn-cs"/>
            </a:endParaRPr>
          </a:p>
          <a:p>
            <a:r>
              <a:rPr lang="es-ES_tradnl" sz="1200" b="1" kern="1200" dirty="0">
                <a:solidFill>
                  <a:schemeClr val="tx1"/>
                </a:solidFill>
                <a:effectLst/>
                <a:latin typeface="+mn-lt"/>
                <a:ea typeface="+mn-ea"/>
                <a:cs typeface="+mn-cs"/>
              </a:rPr>
              <a:t>7.-</a:t>
            </a:r>
            <a:r>
              <a:rPr lang="es-ES_tradnl" sz="1200" kern="1200" dirty="0">
                <a:solidFill>
                  <a:schemeClr val="tx1"/>
                </a:solidFill>
                <a:effectLst/>
                <a:latin typeface="+mn-lt"/>
                <a:ea typeface="+mn-ea"/>
                <a:cs typeface="+mn-cs"/>
              </a:rPr>
              <a:t> Motivar a los/as pacientes a cumplir el protocolo de la intervención </a:t>
            </a:r>
            <a:r>
              <a:rPr lang="es-ES" sz="1200" b="1" kern="1200" dirty="0">
                <a:solidFill>
                  <a:schemeClr val="tx1"/>
                </a:solidFill>
                <a:effectLst/>
                <a:latin typeface="+mn-lt"/>
                <a:ea typeface="+mn-ea"/>
                <a:cs typeface="+mn-cs"/>
              </a:rPr>
              <a:t>e-predictD</a:t>
            </a:r>
            <a:r>
              <a:rPr lang="es-ES_tradnl" sz="1200" kern="1200" dirty="0">
                <a:solidFill>
                  <a:schemeClr val="tx1"/>
                </a:solidFill>
                <a:effectLst/>
                <a:latin typeface="+mn-lt"/>
                <a:ea typeface="+mn-ea"/>
                <a:cs typeface="+mn-cs"/>
              </a:rPr>
              <a:t>.</a:t>
            </a:r>
            <a:endParaRPr lang="es-ES" sz="1200" kern="1200" dirty="0">
              <a:solidFill>
                <a:schemeClr val="tx1"/>
              </a:solidFill>
              <a:effectLst/>
              <a:latin typeface="+mn-lt"/>
              <a:ea typeface="+mn-ea"/>
              <a:cs typeface="+mn-cs"/>
            </a:endParaRPr>
          </a:p>
          <a:p>
            <a:endParaRPr lang="es-ES" dirty="0"/>
          </a:p>
          <a:p>
            <a:r>
              <a:rPr lang="es-ES_tradnl" sz="1200" b="1" kern="1200" dirty="0">
                <a:solidFill>
                  <a:schemeClr val="tx1"/>
                </a:solidFill>
                <a:effectLst/>
                <a:latin typeface="+mn-lt"/>
                <a:ea typeface="+mn-ea"/>
                <a:cs typeface="+mn-cs"/>
              </a:rPr>
              <a:t>2.4.1.- Procedimiento visita con médico/a de familia</a:t>
            </a:r>
            <a:endParaRPr lang="es-E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El procedimiento será el siguiente, </a:t>
            </a:r>
            <a:r>
              <a:rPr lang="es-ES_tradnl" sz="1200" kern="1200" dirty="0">
                <a:solidFill>
                  <a:schemeClr val="tx1"/>
                </a:solidFill>
                <a:effectLst/>
                <a:latin typeface="+mn-lt"/>
                <a:ea typeface="+mn-ea"/>
                <a:cs typeface="+mn-cs"/>
              </a:rPr>
              <a:t>los/as médicos/as de familia podrán consultar la web </a:t>
            </a:r>
            <a:r>
              <a:rPr lang="es-ES" sz="1200" b="1" kern="1200" dirty="0">
                <a:solidFill>
                  <a:schemeClr val="tx1"/>
                </a:solidFill>
                <a:effectLst/>
                <a:latin typeface="+mn-lt"/>
                <a:ea typeface="+mn-ea"/>
                <a:cs typeface="+mn-cs"/>
              </a:rPr>
              <a:t>e-predictD</a:t>
            </a:r>
            <a:r>
              <a:rPr lang="es-ES_tradnl" sz="1200" b="1" kern="1200" dirty="0">
                <a:solidFill>
                  <a:schemeClr val="tx1"/>
                </a:solidFill>
                <a:effectLst/>
                <a:latin typeface="+mn-lt"/>
                <a:ea typeface="+mn-ea"/>
                <a:cs typeface="+mn-cs"/>
              </a:rPr>
              <a:t>, </a:t>
            </a:r>
            <a:r>
              <a:rPr lang="es-ES_tradnl" sz="1200" kern="1200" dirty="0">
                <a:solidFill>
                  <a:schemeClr val="tx1"/>
                </a:solidFill>
                <a:effectLst/>
                <a:latin typeface="+mn-lt"/>
                <a:ea typeface="+mn-ea"/>
                <a:cs typeface="+mn-cs"/>
              </a:rPr>
              <a:t>y allí</a:t>
            </a:r>
            <a:r>
              <a:rPr lang="es-ES_tradnl" sz="1200" b="1" kern="1200" dirty="0">
                <a:solidFill>
                  <a:schemeClr val="tx1"/>
                </a:solidFill>
                <a:effectLst/>
                <a:latin typeface="+mn-lt"/>
                <a:ea typeface="+mn-ea"/>
                <a:cs typeface="+mn-cs"/>
              </a:rPr>
              <a:t> </a:t>
            </a:r>
            <a:r>
              <a:rPr lang="es-ES_tradnl" sz="1200" kern="1200" dirty="0">
                <a:solidFill>
                  <a:schemeClr val="tx1"/>
                </a:solidFill>
                <a:effectLst/>
                <a:latin typeface="+mn-lt"/>
                <a:ea typeface="+mn-ea"/>
                <a:cs typeface="+mn-cs"/>
              </a:rPr>
              <a:t>podrán seguir a sus 10 pacientes a medida que vayan cumplimentando etapas en su programa de prevención </a:t>
            </a:r>
            <a:r>
              <a:rPr lang="es-ES" sz="1200" b="1" kern="1200" dirty="0">
                <a:solidFill>
                  <a:schemeClr val="tx1"/>
                </a:solidFill>
                <a:effectLst/>
                <a:latin typeface="+mn-lt"/>
                <a:ea typeface="+mn-ea"/>
                <a:cs typeface="+mn-cs"/>
              </a:rPr>
              <a:t>e-predictD</a:t>
            </a:r>
            <a:r>
              <a:rPr lang="es-ES_tradnl" sz="1200" b="1" kern="1200" dirty="0">
                <a:solidFill>
                  <a:schemeClr val="tx1"/>
                </a:solidFill>
                <a:effectLst/>
                <a:latin typeface="+mn-lt"/>
                <a:ea typeface="+mn-ea"/>
                <a:cs typeface="+mn-cs"/>
              </a:rPr>
              <a:t>. </a:t>
            </a:r>
            <a:r>
              <a:rPr lang="es-ES_tradnl" sz="1200" kern="1200" dirty="0">
                <a:solidFill>
                  <a:schemeClr val="tx1"/>
                </a:solidFill>
                <a:effectLst/>
                <a:latin typeface="+mn-lt"/>
                <a:ea typeface="+mn-ea"/>
                <a:cs typeface="+mn-cs"/>
              </a:rPr>
              <a:t>Los/as MF recibirán un aviso mediante e-mail a modo de alerta. Este e-mail lo recibirán cuando sus pacientes completen el cuestionario T0. En la web e-predictD podrán consultar el listado de los/as pacientes incluidos, la etapa en la que están, el informe de riesgo y los módulos recomendados en su PPP (App instalada, cuestionario T0, módulos recomendados, cuestionario T3, cuestionario T6, cuestionario T9, cuestionario T12).</a:t>
            </a:r>
            <a:endParaRPr lang="es-ES"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En este punto, ya se puede realizar la única visita obligatoria médico/a-paciente. Antes de la misma, los/as MF podrán disponer del informe preliminar que genera el sistema para el/la paciente. Por lo que deberá emplear unos minutos para tratar de relacionar los datos de este informe con los datos clínicos de los/as pacientes.</a:t>
            </a:r>
            <a:endParaRPr lang="es-ES"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Por ejemplo, cuando un/a médico/a reciba un e-mail donde se informe de que un/a paciente ha cumplimentado los cuestionarios de T0, podrá acceder a la web e-predictD y consultar tanto el informe de riesgo de su paciente como los módulos recomendados en su PPP. El/la MF podrá ver la misma información que estará disponible para el/la paciente pero, además, tendrá acceso a la columna específica de información exclusiva para el/la médico/a: “¿qué puedo hacer como médico/a de familia?”. Esta columna facilitará información que le ayudará a tomar decisiones y preparar la entrevista cara a cara médico/a-paciente que tendrá lugar después.</a:t>
            </a:r>
            <a:endParaRPr lang="es-ES"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Una vez que la entrevista se haya llevado a cabo, el/la MF deberá validar el PPP eligiendo al menos uno de los módulos recomendados por e-predictD y, además, tendrá la opción de recomendar o añadir, según lo estime oportuno, algún otro módulo que el PPP no hubiera contemplado. Es importante señalar que el/la médico/a ya no tendrá más visitas cara a cara con el/la paciente.</a:t>
            </a:r>
            <a:endParaRPr lang="es-ES"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Cuando el/la MF valide el PPP, los/as pacientes recibirán un aviso en su App </a:t>
            </a:r>
            <a:r>
              <a:rPr lang="es-ES_tradnl" sz="1200" b="1" kern="1200" dirty="0">
                <a:solidFill>
                  <a:schemeClr val="tx1"/>
                </a:solidFill>
                <a:effectLst/>
                <a:latin typeface="+mn-lt"/>
                <a:ea typeface="+mn-ea"/>
                <a:cs typeface="+mn-cs"/>
              </a:rPr>
              <a:t>e-predictD </a:t>
            </a:r>
            <a:r>
              <a:rPr lang="es-ES_tradnl" sz="1200" kern="1200" dirty="0">
                <a:solidFill>
                  <a:schemeClr val="tx1"/>
                </a:solidFill>
                <a:effectLst/>
                <a:latin typeface="+mn-lt"/>
                <a:ea typeface="+mn-ea"/>
                <a:cs typeface="+mn-cs"/>
              </a:rPr>
              <a:t>que notifique que ya pueden empezar a trabajar con el/los módulo/s que se le hayan recomendado tanto por parte del/la MF como por parte de la App.</a:t>
            </a:r>
            <a:endParaRPr lang="es-ES"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En las siguientes evaluaciones, que serán cada tres meses a lo largo de un año, los/as MF podrán tener acceso al </a:t>
            </a:r>
            <a:r>
              <a:rPr lang="es-ES" sz="1200" kern="1200" dirty="0">
                <a:solidFill>
                  <a:schemeClr val="tx1"/>
                </a:solidFill>
                <a:effectLst/>
                <a:latin typeface="+mn-lt"/>
                <a:ea typeface="+mn-ea"/>
                <a:cs typeface="+mn-cs"/>
              </a:rPr>
              <a:t>informe de riesgo del/la paciente y a su propuesta de PPP. Es importante volver a señalar que, en este punto, el/la médico/a ya no</a:t>
            </a:r>
            <a:r>
              <a:rPr lang="es-ES_tradnl" sz="1200" kern="1200" dirty="0">
                <a:solidFill>
                  <a:schemeClr val="tx1"/>
                </a:solidFill>
                <a:effectLst/>
                <a:latin typeface="+mn-lt"/>
                <a:ea typeface="+mn-ea"/>
                <a:cs typeface="+mn-cs"/>
              </a:rPr>
              <a:t> tendrá más visitas cara a cara con el/la paciente ni el tiempo T3-T6-T9-T12, y por tanto el/la paciente podrá seguir trabajando los siguientes meses sin necesidad de esperar el consejo o validación de su MF.</a:t>
            </a:r>
            <a:endParaRPr lang="es-ES" sz="1200" kern="1200" dirty="0">
              <a:solidFill>
                <a:schemeClr val="tx1"/>
              </a:solidFill>
              <a:effectLst/>
              <a:latin typeface="+mn-lt"/>
              <a:ea typeface="+mn-ea"/>
              <a:cs typeface="+mn-cs"/>
            </a:endParaRPr>
          </a:p>
          <a:p>
            <a:endParaRPr lang="es-ES" dirty="0"/>
          </a:p>
          <a:p>
            <a:r>
              <a:rPr lang="es-ES_tradnl" sz="1200" b="1" kern="1200" dirty="0">
                <a:solidFill>
                  <a:schemeClr val="tx1"/>
                </a:solidFill>
                <a:effectLst/>
                <a:latin typeface="+mn-lt"/>
                <a:ea typeface="+mn-ea"/>
                <a:cs typeface="+mn-cs"/>
              </a:rPr>
              <a:t>2.5.- </a:t>
            </a:r>
            <a:r>
              <a:rPr lang="es-ES_tradnl" sz="1200" b="1" u="sng" kern="1200" dirty="0">
                <a:solidFill>
                  <a:schemeClr val="tx1"/>
                </a:solidFill>
                <a:effectLst/>
                <a:latin typeface="+mn-lt"/>
                <a:ea typeface="+mn-ea"/>
                <a:cs typeface="+mn-cs"/>
              </a:rPr>
              <a:t>Grupo B- intervención psicoeducativa</a:t>
            </a:r>
            <a:endParaRPr lang="es-ES"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Los/as pacientes asignados al grupo B (grupo control) continuarán recibiendo los cuidados habituales por parte de sus MF y además la App y la web </a:t>
            </a:r>
            <a:r>
              <a:rPr lang="es-ES_tradnl" sz="1200" b="1" kern="1200" dirty="0">
                <a:solidFill>
                  <a:schemeClr val="tx1"/>
                </a:solidFill>
                <a:effectLst/>
                <a:latin typeface="+mn-lt"/>
                <a:ea typeface="+mn-ea"/>
                <a:cs typeface="+mn-cs"/>
              </a:rPr>
              <a:t>e-predictD </a:t>
            </a:r>
            <a:r>
              <a:rPr lang="es-ES_tradnl" sz="1200" kern="1200" dirty="0">
                <a:solidFill>
                  <a:schemeClr val="tx1"/>
                </a:solidFill>
                <a:effectLst/>
                <a:latin typeface="+mn-lt"/>
                <a:ea typeface="+mn-ea"/>
                <a:cs typeface="+mn-cs"/>
              </a:rPr>
              <a:t>versión B tendrá la misma apariencia que la versión A. Los/as pacientes serán evaluados trimestralmente del mismo modo que los/as pacientes asignados a la intervención </a:t>
            </a:r>
            <a:r>
              <a:rPr lang="es-ES_tradnl" sz="1200" b="1" kern="1200" dirty="0">
                <a:solidFill>
                  <a:schemeClr val="tx1"/>
                </a:solidFill>
                <a:effectLst/>
                <a:latin typeface="+mn-lt"/>
                <a:ea typeface="+mn-ea"/>
                <a:cs typeface="+mn-cs"/>
              </a:rPr>
              <a:t>e-predictD</a:t>
            </a:r>
            <a:r>
              <a:rPr lang="es-ES_tradnl" sz="1200" kern="1200" dirty="0">
                <a:solidFill>
                  <a:schemeClr val="tx1"/>
                </a:solidFill>
                <a:effectLst/>
                <a:latin typeface="+mn-lt"/>
                <a:ea typeface="+mn-ea"/>
                <a:cs typeface="+mn-cs"/>
              </a:rPr>
              <a:t> versión A. También recibirán notificaciones, recordatorios y mensajes periódicos a lo largo del ensayo. Los mensajes semanales consistirán en breves consejos psicoeducativos sobre cuidados de salud en general, tanto psicológicos como físicos. En la intervención dirigida a los/as pacientes de este grupo no habrá personalización, información sobre el nivel de riesgo, factores de riesgo y recursos internos-externos. Tampoco habrá visita inicial con sus MF, PPP ni planes personalizados de monitorización.</a:t>
            </a:r>
            <a:endParaRPr lang="es-ES" sz="1200" kern="1200" dirty="0">
              <a:solidFill>
                <a:schemeClr val="tx1"/>
              </a:solidFill>
              <a:effectLst/>
              <a:latin typeface="+mn-lt"/>
              <a:ea typeface="+mn-ea"/>
              <a:cs typeface="+mn-cs"/>
            </a:endParaRPr>
          </a:p>
          <a:p>
            <a:endParaRPr lang="es-ES" dirty="0"/>
          </a:p>
        </p:txBody>
      </p:sp>
      <p:sp>
        <p:nvSpPr>
          <p:cNvPr id="4" name="Marcador de número de diapositiva 3"/>
          <p:cNvSpPr>
            <a:spLocks noGrp="1"/>
          </p:cNvSpPr>
          <p:nvPr>
            <p:ph type="sldNum" sz="quarter" idx="10"/>
          </p:nvPr>
        </p:nvSpPr>
        <p:spPr/>
        <p:txBody>
          <a:bodyPr/>
          <a:lstStyle/>
          <a:p>
            <a:fld id="{25845AE3-75CE-47B8-A2EE-D8610BA0E9F6}" type="slidenum">
              <a:rPr lang="es-ES" smtClean="0"/>
              <a:pPr/>
              <a:t>7</a:t>
            </a:fld>
            <a:endParaRPr lang="es-ES"/>
          </a:p>
        </p:txBody>
      </p:sp>
    </p:spTree>
    <p:extLst>
      <p:ext uri="{BB962C8B-B14F-4D97-AF65-F5344CB8AC3E}">
        <p14:creationId xmlns:p14="http://schemas.microsoft.com/office/powerpoint/2010/main" val="1726349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a:solidFill>
                  <a:schemeClr val="tx1"/>
                </a:solidFill>
                <a:effectLst/>
                <a:latin typeface="+mn-lt"/>
                <a:ea typeface="+mn-ea"/>
                <a:cs typeface="+mn-cs"/>
              </a:rPr>
              <a:t>Para entrar como médico/a, tiene que haber sido registrado dicho usuario/a con anterioridad desde el perfil de administración. En ese momento se ingresa un correo electrónico y una clave necesarias para acceder a la cuenta de </a:t>
            </a:r>
            <a:r>
              <a:rPr lang="es-ES" sz="1200" kern="1200" dirty="0" smtClean="0">
                <a:solidFill>
                  <a:schemeClr val="tx1"/>
                </a:solidFill>
                <a:effectLst/>
                <a:latin typeface="+mn-lt"/>
                <a:ea typeface="+mn-ea"/>
                <a:cs typeface="+mn-cs"/>
              </a:rPr>
              <a:t>médico/a.</a:t>
            </a:r>
          </a:p>
          <a:p>
            <a:r>
              <a:rPr lang="es-ES" sz="1200" kern="1200" dirty="0" smtClean="0">
                <a:solidFill>
                  <a:schemeClr val="tx1"/>
                </a:solidFill>
                <a:effectLst/>
                <a:latin typeface="+mn-lt"/>
                <a:ea typeface="+mn-ea"/>
                <a:cs typeface="+mn-cs"/>
              </a:rPr>
              <a:t>Para la formación se prepararán</a:t>
            </a:r>
            <a:r>
              <a:rPr lang="es-ES" sz="1200" kern="1200" baseline="0" dirty="0" smtClean="0">
                <a:solidFill>
                  <a:schemeClr val="tx1"/>
                </a:solidFill>
                <a:effectLst/>
                <a:latin typeface="+mn-lt"/>
                <a:ea typeface="+mn-ea"/>
                <a:cs typeface="+mn-cs"/>
              </a:rPr>
              <a:t> los usuarios de los médicos que van a participar. Ellos entrarán desde su móvil en la web  de epredictD en su usuario personal.</a:t>
            </a:r>
          </a:p>
          <a:p>
            <a:r>
              <a:rPr lang="es-ES" sz="1200" kern="1200" baseline="0" dirty="0" smtClean="0">
                <a:solidFill>
                  <a:schemeClr val="tx1"/>
                </a:solidFill>
                <a:effectLst/>
                <a:latin typeface="+mn-lt"/>
                <a:ea typeface="+mn-ea"/>
                <a:cs typeface="+mn-cs"/>
              </a:rPr>
              <a:t>Los formadores pondrán en la presentación un médico de pruebas creado para la formación.</a:t>
            </a:r>
          </a:p>
          <a:p>
            <a:r>
              <a:rPr lang="es-ES" sz="1200" kern="1200" baseline="0" dirty="0" smtClean="0">
                <a:solidFill>
                  <a:schemeClr val="tx1"/>
                </a:solidFill>
                <a:effectLst/>
                <a:latin typeface="+mn-lt"/>
                <a:ea typeface="+mn-ea"/>
                <a:cs typeface="+mn-cs"/>
              </a:rPr>
              <a:t>Usuario:  Med@pruebas.com</a:t>
            </a:r>
          </a:p>
          <a:p>
            <a:r>
              <a:rPr lang="es-ES" dirty="0" smtClean="0"/>
              <a:t>Contraseña:  0000</a:t>
            </a:r>
            <a:endParaRPr lang="es-ES" dirty="0"/>
          </a:p>
        </p:txBody>
      </p:sp>
      <p:sp>
        <p:nvSpPr>
          <p:cNvPr id="4" name="Marcador de número de diapositiva 3"/>
          <p:cNvSpPr>
            <a:spLocks noGrp="1"/>
          </p:cNvSpPr>
          <p:nvPr>
            <p:ph type="sldNum" sz="quarter" idx="10"/>
          </p:nvPr>
        </p:nvSpPr>
        <p:spPr/>
        <p:txBody>
          <a:bodyPr/>
          <a:lstStyle/>
          <a:p>
            <a:fld id="{25845AE3-75CE-47B8-A2EE-D8610BA0E9F6}" type="slidenum">
              <a:rPr lang="es-ES" smtClean="0"/>
              <a:pPr/>
              <a:t>8</a:t>
            </a:fld>
            <a:endParaRPr lang="es-ES"/>
          </a:p>
        </p:txBody>
      </p:sp>
    </p:spTree>
    <p:extLst>
      <p:ext uri="{BB962C8B-B14F-4D97-AF65-F5344CB8AC3E}">
        <p14:creationId xmlns:p14="http://schemas.microsoft.com/office/powerpoint/2010/main" val="1267366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a:solidFill>
                  <a:schemeClr val="tx1"/>
                </a:solidFill>
                <a:effectLst/>
                <a:latin typeface="+mn-lt"/>
                <a:ea typeface="+mn-ea"/>
                <a:cs typeface="+mn-cs"/>
              </a:rPr>
              <a:t>Una vez que el/la candidato/a se convierte en paciente, aparecerá en el listado de su médico/a. El programa </a:t>
            </a:r>
            <a:r>
              <a:rPr lang="es-ES" sz="1200" b="1" kern="1200" dirty="0">
                <a:solidFill>
                  <a:schemeClr val="tx1"/>
                </a:solidFill>
                <a:effectLst/>
                <a:latin typeface="+mn-lt"/>
                <a:ea typeface="+mn-ea"/>
                <a:cs typeface="+mn-cs"/>
              </a:rPr>
              <a:t>irá enviando avisos </a:t>
            </a:r>
            <a:r>
              <a:rPr lang="es-ES" sz="1200" kern="1200" dirty="0">
                <a:solidFill>
                  <a:schemeClr val="tx1"/>
                </a:solidFill>
                <a:effectLst/>
                <a:latin typeface="+mn-lt"/>
                <a:ea typeface="+mn-ea"/>
                <a:cs typeface="+mn-cs"/>
              </a:rPr>
              <a:t>(mediante correo electrónico)</a:t>
            </a:r>
            <a:r>
              <a:rPr lang="es-ES" sz="1200" b="1" kern="1200" dirty="0">
                <a:solidFill>
                  <a:schemeClr val="tx1"/>
                </a:solidFill>
                <a:effectLst/>
                <a:latin typeface="+mn-lt"/>
                <a:ea typeface="+mn-ea"/>
                <a:cs typeface="+mn-cs"/>
              </a:rPr>
              <a:t> a los /as médicos/as</a:t>
            </a:r>
            <a:r>
              <a:rPr lang="es-ES" sz="1200" kern="1200" dirty="0">
                <a:solidFill>
                  <a:schemeClr val="tx1"/>
                </a:solidFill>
                <a:effectLst/>
                <a:latin typeface="+mn-lt"/>
                <a:ea typeface="+mn-ea"/>
                <a:cs typeface="+mn-cs"/>
              </a:rPr>
              <a:t> cuando éstos vayan cumplimentando etapas en su programa de prevención e-predictD</a:t>
            </a:r>
          </a:p>
          <a:p>
            <a:r>
              <a:rPr lang="es-ES" sz="1200" kern="1200" dirty="0">
                <a:solidFill>
                  <a:schemeClr val="tx1"/>
                </a:solidFill>
                <a:effectLst/>
                <a:latin typeface="+mn-lt"/>
                <a:ea typeface="+mn-ea"/>
                <a:cs typeface="+mn-cs"/>
              </a:rPr>
              <a:t>Cada uno de los apartados aparece junto a recuadro</a:t>
            </a:r>
          </a:p>
          <a:p>
            <a:r>
              <a:rPr lang="es-ES" sz="1200" kern="1200" dirty="0">
                <a:solidFill>
                  <a:schemeClr val="tx1"/>
                </a:solidFill>
                <a:effectLst/>
                <a:latin typeface="+mn-lt"/>
                <a:ea typeface="+mn-ea"/>
                <a:cs typeface="+mn-cs"/>
              </a:rPr>
              <a:t>Cuando esa actividad se ha completado, (bien por el/la paciente o por el/la médico/a) el programa lo presenta como </a:t>
            </a:r>
            <a:r>
              <a:rPr lang="es-ES" sz="1200" kern="1200" dirty="0" smtClean="0">
                <a:solidFill>
                  <a:schemeClr val="tx1"/>
                </a:solidFill>
                <a:effectLst/>
                <a:latin typeface="+mn-lt"/>
                <a:ea typeface="+mn-ea"/>
                <a:cs typeface="+mn-cs"/>
              </a:rPr>
              <a:t>hecho. </a:t>
            </a:r>
          </a:p>
          <a:p>
            <a:r>
              <a:rPr lang="es-ES" sz="1200" b="1" kern="1200" dirty="0" smtClean="0">
                <a:solidFill>
                  <a:schemeClr val="tx1"/>
                </a:solidFill>
                <a:effectLst/>
                <a:latin typeface="+mn-lt"/>
                <a:ea typeface="+mn-ea"/>
                <a:cs typeface="+mn-cs"/>
              </a:rPr>
              <a:t>Paciente: </a:t>
            </a:r>
            <a:r>
              <a:rPr lang="es-ES" sz="1200" kern="1200" dirty="0" smtClean="0">
                <a:solidFill>
                  <a:schemeClr val="tx1"/>
                </a:solidFill>
                <a:effectLst/>
                <a:latin typeface="+mn-lt"/>
                <a:ea typeface="+mn-ea"/>
                <a:cs typeface="+mn-cs"/>
              </a:rPr>
              <a:t>“Un</a:t>
            </a:r>
            <a:r>
              <a:rPr lang="es-ES" sz="1200" kern="1200" baseline="0" dirty="0" smtClean="0">
                <a:solidFill>
                  <a:schemeClr val="tx1"/>
                </a:solidFill>
                <a:effectLst/>
                <a:latin typeface="+mn-lt"/>
                <a:ea typeface="+mn-ea"/>
                <a:cs typeface="+mn-cs"/>
              </a:rPr>
              <a:t> nuevo paciente ha entrado en el ensayo”</a:t>
            </a:r>
          </a:p>
          <a:p>
            <a:r>
              <a:rPr lang="es-ES" sz="1200" b="1" kern="1200" baseline="0" dirty="0" smtClean="0">
                <a:solidFill>
                  <a:schemeClr val="tx1"/>
                </a:solidFill>
                <a:effectLst/>
                <a:latin typeface="+mn-lt"/>
                <a:ea typeface="+mn-ea"/>
                <a:cs typeface="+mn-cs"/>
              </a:rPr>
              <a:t>APP instalada</a:t>
            </a:r>
            <a:r>
              <a:rPr lang="es-ES" sz="1200" kern="1200" baseline="0" dirty="0" smtClean="0">
                <a:solidFill>
                  <a:schemeClr val="tx1"/>
                </a:solidFill>
                <a:effectLst/>
                <a:latin typeface="+mn-lt"/>
                <a:ea typeface="+mn-ea"/>
                <a:cs typeface="+mn-cs"/>
              </a:rPr>
              <a:t>: “El paciente ha instalado la app en su móvil”</a:t>
            </a:r>
          </a:p>
          <a:p>
            <a:r>
              <a:rPr lang="es-ES" sz="1200" b="1" kern="1200" baseline="0" dirty="0" smtClean="0">
                <a:solidFill>
                  <a:schemeClr val="tx1"/>
                </a:solidFill>
                <a:effectLst/>
                <a:latin typeface="+mn-lt"/>
                <a:ea typeface="+mn-ea"/>
                <a:cs typeface="+mn-cs"/>
              </a:rPr>
              <a:t>Cuestionarios T0: </a:t>
            </a:r>
            <a:r>
              <a:rPr lang="es-ES" sz="1200" kern="1200" baseline="0" dirty="0" smtClean="0">
                <a:solidFill>
                  <a:schemeClr val="tx1"/>
                </a:solidFill>
                <a:effectLst/>
                <a:latin typeface="+mn-lt"/>
                <a:ea typeface="+mn-ea"/>
                <a:cs typeface="+mn-cs"/>
              </a:rPr>
              <a:t>“El paciente ha completado los cuestionarios iniciales del móvil”</a:t>
            </a:r>
          </a:p>
          <a:p>
            <a:r>
              <a:rPr lang="es-ES" sz="1200" b="1" kern="1200" baseline="0" dirty="0" smtClean="0">
                <a:solidFill>
                  <a:schemeClr val="tx1"/>
                </a:solidFill>
                <a:effectLst/>
                <a:latin typeface="+mn-lt"/>
                <a:ea typeface="+mn-ea"/>
                <a:cs typeface="+mn-cs"/>
              </a:rPr>
              <a:t>Módulos PPP</a:t>
            </a:r>
            <a:r>
              <a:rPr lang="es-ES" sz="1200" kern="1200" baseline="0" dirty="0" smtClean="0">
                <a:solidFill>
                  <a:schemeClr val="tx1"/>
                </a:solidFill>
                <a:effectLst/>
                <a:latin typeface="+mn-lt"/>
                <a:ea typeface="+mn-ea"/>
                <a:cs typeface="+mn-cs"/>
              </a:rPr>
              <a:t>: “En base a sus respuestas, el aplicativo le ha recomendado unos módulos. Infórmese del contenido y después de la visita con el paciente valide su PPP”</a:t>
            </a:r>
          </a:p>
          <a:p>
            <a:r>
              <a:rPr lang="es-ES" sz="1200" b="1" kern="1200" baseline="0" dirty="0" smtClean="0">
                <a:solidFill>
                  <a:schemeClr val="tx1"/>
                </a:solidFill>
                <a:effectLst/>
                <a:latin typeface="+mn-lt"/>
                <a:ea typeface="+mn-ea"/>
                <a:cs typeface="+mn-cs"/>
              </a:rPr>
              <a:t>Cuestionarios T3: </a:t>
            </a:r>
            <a:r>
              <a:rPr lang="es-ES" sz="1200" kern="1200" baseline="0" dirty="0" smtClean="0">
                <a:solidFill>
                  <a:schemeClr val="tx1"/>
                </a:solidFill>
                <a:effectLst/>
                <a:latin typeface="+mn-lt"/>
                <a:ea typeface="+mn-ea"/>
                <a:cs typeface="+mn-cs"/>
              </a:rPr>
              <a:t>“El paciente ha completado los cuestionarios trimestrales”</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b="1" kern="1200" baseline="0" dirty="0" smtClean="0">
                <a:solidFill>
                  <a:schemeClr val="tx1"/>
                </a:solidFill>
                <a:effectLst/>
                <a:latin typeface="+mn-lt"/>
                <a:ea typeface="+mn-ea"/>
                <a:cs typeface="+mn-cs"/>
              </a:rPr>
              <a:t>Cuestionarios T6: </a:t>
            </a:r>
            <a:r>
              <a:rPr lang="es-ES" sz="1200" kern="1200" baseline="0" dirty="0" smtClean="0">
                <a:solidFill>
                  <a:schemeClr val="tx1"/>
                </a:solidFill>
                <a:effectLst/>
                <a:latin typeface="+mn-lt"/>
                <a:ea typeface="+mn-ea"/>
                <a:cs typeface="+mn-cs"/>
              </a:rPr>
              <a:t>“El paciente ha completado los cuestionarios trimestrales”</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b="1" kern="1200" baseline="0" dirty="0" smtClean="0">
                <a:solidFill>
                  <a:schemeClr val="tx1"/>
                </a:solidFill>
                <a:effectLst/>
                <a:latin typeface="+mn-lt"/>
                <a:ea typeface="+mn-ea"/>
                <a:cs typeface="+mn-cs"/>
              </a:rPr>
              <a:t>Cuestionarios T9: </a:t>
            </a:r>
            <a:r>
              <a:rPr lang="es-ES" sz="1200" kern="1200" baseline="0" dirty="0" smtClean="0">
                <a:solidFill>
                  <a:schemeClr val="tx1"/>
                </a:solidFill>
                <a:effectLst/>
                <a:latin typeface="+mn-lt"/>
                <a:ea typeface="+mn-ea"/>
                <a:cs typeface="+mn-cs"/>
              </a:rPr>
              <a:t>“El paciente ha completado los cuestionarios trimestrales”</a:t>
            </a:r>
          </a:p>
          <a:p>
            <a:pPr marL="0" marR="0" indent="0" algn="l" defTabSz="914400" rtl="0" eaLnBrk="1" fontAlgn="auto" latinLnBrk="0" hangingPunct="1">
              <a:lnSpc>
                <a:spcPct val="100000"/>
              </a:lnSpc>
              <a:spcBef>
                <a:spcPts val="0"/>
              </a:spcBef>
              <a:spcAft>
                <a:spcPts val="0"/>
              </a:spcAft>
              <a:buClrTx/>
              <a:buSzTx/>
              <a:buFontTx/>
              <a:buNone/>
              <a:tabLst/>
              <a:defRPr/>
            </a:pPr>
            <a:r>
              <a:rPr lang="es-ES" sz="1200" b="1" kern="1200" baseline="0" dirty="0" smtClean="0">
                <a:solidFill>
                  <a:schemeClr val="tx1"/>
                </a:solidFill>
                <a:effectLst/>
                <a:latin typeface="+mn-lt"/>
                <a:ea typeface="+mn-ea"/>
                <a:cs typeface="+mn-cs"/>
              </a:rPr>
              <a:t>Cuestionarios T12: </a:t>
            </a:r>
            <a:r>
              <a:rPr lang="es-ES" sz="1200" kern="1200" baseline="0" dirty="0" smtClean="0">
                <a:solidFill>
                  <a:schemeClr val="tx1"/>
                </a:solidFill>
                <a:effectLst/>
                <a:latin typeface="+mn-lt"/>
                <a:ea typeface="+mn-ea"/>
                <a:cs typeface="+mn-cs"/>
              </a:rPr>
              <a:t>“El paciente ha completado los cuestionarios trimestrales”</a:t>
            </a:r>
          </a:p>
          <a:p>
            <a:endParaRPr lang="es-ES" sz="1200" kern="1200" baseline="0" dirty="0" smtClean="0">
              <a:solidFill>
                <a:schemeClr val="tx1"/>
              </a:solidFill>
              <a:effectLst/>
              <a:latin typeface="+mn-lt"/>
              <a:ea typeface="+mn-ea"/>
              <a:cs typeface="+mn-cs"/>
            </a:endParaRPr>
          </a:p>
          <a:p>
            <a:endParaRPr lang="es-ES" sz="1200" kern="1200" dirty="0">
              <a:solidFill>
                <a:schemeClr val="tx1"/>
              </a:solidFill>
              <a:effectLst/>
              <a:latin typeface="+mn-lt"/>
              <a:ea typeface="+mn-ea"/>
              <a:cs typeface="+mn-cs"/>
            </a:endParaRPr>
          </a:p>
          <a:p>
            <a:endParaRPr lang="es-ES" dirty="0"/>
          </a:p>
        </p:txBody>
      </p:sp>
      <p:sp>
        <p:nvSpPr>
          <p:cNvPr id="4" name="Marcador de número de diapositiva 3"/>
          <p:cNvSpPr>
            <a:spLocks noGrp="1"/>
          </p:cNvSpPr>
          <p:nvPr>
            <p:ph type="sldNum" sz="quarter" idx="10"/>
          </p:nvPr>
        </p:nvSpPr>
        <p:spPr/>
        <p:txBody>
          <a:bodyPr/>
          <a:lstStyle/>
          <a:p>
            <a:fld id="{25845AE3-75CE-47B8-A2EE-D8610BA0E9F6}" type="slidenum">
              <a:rPr lang="es-ES" smtClean="0"/>
              <a:pPr/>
              <a:t>9</a:t>
            </a:fld>
            <a:endParaRPr lang="es-ES"/>
          </a:p>
        </p:txBody>
      </p:sp>
    </p:spTree>
    <p:extLst>
      <p:ext uri="{BB962C8B-B14F-4D97-AF65-F5344CB8AC3E}">
        <p14:creationId xmlns:p14="http://schemas.microsoft.com/office/powerpoint/2010/main" val="681150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r>
              <a:rPr lang="es-ES" sz="1200" kern="1200" dirty="0">
                <a:solidFill>
                  <a:schemeClr val="tx1"/>
                </a:solidFill>
                <a:effectLst/>
                <a:latin typeface="+mn-lt"/>
                <a:ea typeface="+mn-ea"/>
                <a:cs typeface="+mn-cs"/>
              </a:rPr>
              <a:t>Cuando el/la paciente realice los </a:t>
            </a:r>
            <a:r>
              <a:rPr lang="es-ES" sz="1200" b="1" kern="1200" dirty="0">
                <a:solidFill>
                  <a:schemeClr val="tx1"/>
                </a:solidFill>
                <a:effectLst/>
                <a:latin typeface="+mn-lt"/>
                <a:ea typeface="+mn-ea"/>
                <a:cs typeface="+mn-cs"/>
              </a:rPr>
              <a:t>cuestionarios de cada etapa</a:t>
            </a:r>
            <a:r>
              <a:rPr lang="es-ES" sz="1200" kern="1200" dirty="0">
                <a:solidFill>
                  <a:schemeClr val="tx1"/>
                </a:solidFill>
                <a:effectLst/>
                <a:latin typeface="+mn-lt"/>
                <a:ea typeface="+mn-ea"/>
                <a:cs typeface="+mn-cs"/>
              </a:rPr>
              <a:t>, en la tabla aparecerá el siguiente link, </a:t>
            </a:r>
            <a:r>
              <a:rPr lang="es-ES" sz="1200" b="1" kern="1200" dirty="0">
                <a:solidFill>
                  <a:schemeClr val="tx1"/>
                </a:solidFill>
                <a:effectLst/>
                <a:latin typeface="+mn-lt"/>
                <a:ea typeface="+mn-ea"/>
                <a:cs typeface="+mn-cs"/>
              </a:rPr>
              <a:t>ver información</a:t>
            </a:r>
            <a:r>
              <a:rPr lang="es-ES" sz="1200" kern="1200" dirty="0">
                <a:solidFill>
                  <a:schemeClr val="tx1"/>
                </a:solidFill>
                <a:effectLst/>
                <a:latin typeface="+mn-lt"/>
                <a:ea typeface="+mn-ea"/>
                <a:cs typeface="+mn-cs"/>
              </a:rPr>
              <a:t>, donde el/la médico/a podrá entrar y </a:t>
            </a:r>
            <a:r>
              <a:rPr lang="es-ES" sz="1200" b="1" kern="1200" dirty="0">
                <a:solidFill>
                  <a:schemeClr val="tx1"/>
                </a:solidFill>
                <a:effectLst/>
                <a:latin typeface="+mn-lt"/>
                <a:ea typeface="+mn-ea"/>
                <a:cs typeface="+mn-cs"/>
              </a:rPr>
              <a:t>comprobar el resultado</a:t>
            </a:r>
            <a:r>
              <a:rPr lang="es-ES" sz="1200" kern="1200" dirty="0">
                <a:solidFill>
                  <a:schemeClr val="tx1"/>
                </a:solidFill>
                <a:effectLst/>
                <a:latin typeface="+mn-lt"/>
                <a:ea typeface="+mn-ea"/>
                <a:cs typeface="+mn-cs"/>
              </a:rPr>
              <a:t> de dicha evaluación. </a:t>
            </a:r>
          </a:p>
          <a:p>
            <a:r>
              <a:rPr lang="es-ES" sz="1200" kern="1200" dirty="0">
                <a:solidFill>
                  <a:schemeClr val="tx1"/>
                </a:solidFill>
                <a:effectLst/>
                <a:latin typeface="+mn-lt"/>
                <a:ea typeface="+mn-ea"/>
                <a:cs typeface="+mn-cs"/>
              </a:rPr>
              <a:t> </a:t>
            </a:r>
          </a:p>
          <a:p>
            <a:pPr lvl="0"/>
            <a:r>
              <a:rPr lang="es-ES" sz="1200" kern="1200" dirty="0">
                <a:solidFill>
                  <a:schemeClr val="tx1"/>
                </a:solidFill>
                <a:effectLst/>
                <a:latin typeface="+mn-lt"/>
                <a:ea typeface="+mn-ea"/>
                <a:cs typeface="+mn-cs"/>
              </a:rPr>
              <a:t>PHQ9</a:t>
            </a:r>
          </a:p>
          <a:p>
            <a:pPr lvl="0"/>
            <a:r>
              <a:rPr lang="es-ES" sz="1200" kern="1200" dirty="0">
                <a:solidFill>
                  <a:schemeClr val="tx1"/>
                </a:solidFill>
                <a:effectLst/>
                <a:latin typeface="+mn-lt"/>
                <a:ea typeface="+mn-ea"/>
                <a:cs typeface="+mn-cs"/>
              </a:rPr>
              <a:t>PREDICTD</a:t>
            </a:r>
          </a:p>
          <a:p>
            <a:pPr lvl="0"/>
            <a:r>
              <a:rPr lang="es-ES" sz="1200" kern="1200" dirty="0">
                <a:solidFill>
                  <a:schemeClr val="tx1"/>
                </a:solidFill>
                <a:effectLst/>
                <a:latin typeface="+mn-lt"/>
                <a:ea typeface="+mn-ea"/>
                <a:cs typeface="+mn-cs"/>
              </a:rPr>
              <a:t>GAD7</a:t>
            </a:r>
          </a:p>
          <a:p>
            <a:pPr lvl="0"/>
            <a:r>
              <a:rPr lang="es-ES" sz="1200" kern="1200" dirty="0">
                <a:solidFill>
                  <a:schemeClr val="tx1"/>
                </a:solidFill>
                <a:effectLst/>
                <a:latin typeface="+mn-lt"/>
                <a:ea typeface="+mn-ea"/>
                <a:cs typeface="+mn-cs"/>
              </a:rPr>
              <a:t>DUKE</a:t>
            </a:r>
          </a:p>
          <a:p>
            <a:pPr lvl="0"/>
            <a:r>
              <a:rPr lang="es-ES" sz="1200" kern="1200" dirty="0">
                <a:solidFill>
                  <a:schemeClr val="tx1"/>
                </a:solidFill>
                <a:effectLst/>
                <a:latin typeface="+mn-lt"/>
                <a:ea typeface="+mn-ea"/>
                <a:cs typeface="+mn-cs"/>
              </a:rPr>
              <a:t>ASERTIVIDAD</a:t>
            </a:r>
          </a:p>
          <a:p>
            <a:pPr lvl="0"/>
            <a:r>
              <a:rPr lang="es-ES" sz="1200" kern="1200" dirty="0">
                <a:solidFill>
                  <a:schemeClr val="tx1"/>
                </a:solidFill>
                <a:effectLst/>
                <a:latin typeface="+mn-lt"/>
                <a:ea typeface="+mn-ea"/>
                <a:cs typeface="+mn-cs"/>
              </a:rPr>
              <a:t>COMUNICACIÓN</a:t>
            </a:r>
          </a:p>
          <a:p>
            <a:pPr lvl="0"/>
            <a:r>
              <a:rPr lang="es-ES" sz="1200" kern="1200" dirty="0">
                <a:solidFill>
                  <a:schemeClr val="tx1"/>
                </a:solidFill>
                <a:effectLst/>
                <a:latin typeface="+mn-lt"/>
                <a:ea typeface="+mn-ea"/>
                <a:cs typeface="+mn-cs"/>
              </a:rPr>
              <a:t>CONFLICTOS INTERPERSONALES</a:t>
            </a:r>
          </a:p>
          <a:p>
            <a:pPr lvl="0"/>
            <a:r>
              <a:rPr lang="es-ES" sz="1200" kern="1200" dirty="0">
                <a:solidFill>
                  <a:schemeClr val="tx1"/>
                </a:solidFill>
                <a:effectLst/>
                <a:latin typeface="+mn-lt"/>
                <a:ea typeface="+mn-ea"/>
                <a:cs typeface="+mn-cs"/>
              </a:rPr>
              <a:t>TOMA DE DECISIONES</a:t>
            </a:r>
          </a:p>
          <a:p>
            <a:pPr lvl="0"/>
            <a:r>
              <a:rPr lang="es-ES" sz="1200" kern="1200" dirty="0">
                <a:solidFill>
                  <a:schemeClr val="tx1"/>
                </a:solidFill>
                <a:effectLst/>
                <a:latin typeface="+mn-lt"/>
                <a:ea typeface="+mn-ea"/>
                <a:cs typeface="+mn-cs"/>
              </a:rPr>
              <a:t>ACTIVIDAD FÍSICA</a:t>
            </a:r>
          </a:p>
          <a:p>
            <a:r>
              <a:rPr lang="es-ES" sz="1200" kern="1200" dirty="0">
                <a:solidFill>
                  <a:schemeClr val="tx1"/>
                </a:solidFill>
                <a:effectLst/>
                <a:latin typeface="+mn-lt"/>
                <a:ea typeface="+mn-ea"/>
                <a:cs typeface="+mn-cs"/>
              </a:rPr>
              <a:t> </a:t>
            </a:r>
          </a:p>
          <a:p>
            <a:r>
              <a:rPr lang="es-ES" sz="1200" kern="1200" dirty="0">
                <a:solidFill>
                  <a:schemeClr val="tx1"/>
                </a:solidFill>
                <a:effectLst/>
                <a:latin typeface="+mn-lt"/>
                <a:ea typeface="+mn-ea"/>
                <a:cs typeface="+mn-cs"/>
              </a:rPr>
              <a:t> </a:t>
            </a:r>
          </a:p>
          <a:p>
            <a:r>
              <a:rPr lang="es-ES" sz="1200" kern="1200" dirty="0">
                <a:solidFill>
                  <a:schemeClr val="tx1"/>
                </a:solidFill>
                <a:effectLst/>
                <a:latin typeface="+mn-lt"/>
                <a:ea typeface="+mn-ea"/>
                <a:cs typeface="+mn-cs"/>
              </a:rPr>
              <a:t>El report ofrecido es el mismo que se le presenta a los/as pacientes, más una pregunta final, que es exclusiva de los/as médicos/as.  </a:t>
            </a:r>
          </a:p>
          <a:p>
            <a:r>
              <a:rPr lang="es-ES" sz="1200" kern="1200" dirty="0">
                <a:solidFill>
                  <a:schemeClr val="tx1"/>
                </a:solidFill>
                <a:effectLst/>
                <a:latin typeface="+mn-lt"/>
                <a:ea typeface="+mn-ea"/>
                <a:cs typeface="+mn-cs"/>
              </a:rPr>
              <a:t> </a:t>
            </a:r>
          </a:p>
          <a:p>
            <a:pPr lvl="0"/>
            <a:r>
              <a:rPr lang="es-ES" sz="1200" kern="1200" dirty="0">
                <a:solidFill>
                  <a:schemeClr val="tx1"/>
                </a:solidFill>
                <a:effectLst/>
                <a:latin typeface="+mn-lt"/>
                <a:ea typeface="+mn-ea"/>
                <a:cs typeface="+mn-cs"/>
              </a:rPr>
              <a:t>Puntuación de la escala</a:t>
            </a:r>
          </a:p>
          <a:p>
            <a:pPr lvl="0"/>
            <a:r>
              <a:rPr lang="es-ES" sz="1200" kern="1200" dirty="0">
                <a:solidFill>
                  <a:schemeClr val="tx1"/>
                </a:solidFill>
                <a:effectLst/>
                <a:latin typeface="+mn-lt"/>
                <a:ea typeface="+mn-ea"/>
                <a:cs typeface="+mn-cs"/>
              </a:rPr>
              <a:t>¿Esto qué significa?</a:t>
            </a:r>
          </a:p>
          <a:p>
            <a:pPr lvl="0"/>
            <a:r>
              <a:rPr lang="es-ES" sz="1200" kern="1200" dirty="0">
                <a:solidFill>
                  <a:schemeClr val="tx1"/>
                </a:solidFill>
                <a:effectLst/>
                <a:latin typeface="+mn-lt"/>
                <a:ea typeface="+mn-ea"/>
                <a:cs typeface="+mn-cs"/>
              </a:rPr>
              <a:t>¿Qué puedo hacer?</a:t>
            </a:r>
          </a:p>
          <a:p>
            <a:pPr lvl="0"/>
            <a:r>
              <a:rPr lang="es-ES" sz="1200" b="1" kern="1200" dirty="0">
                <a:solidFill>
                  <a:schemeClr val="tx1"/>
                </a:solidFill>
                <a:effectLst/>
                <a:latin typeface="+mn-lt"/>
                <a:ea typeface="+mn-ea"/>
                <a:cs typeface="+mn-cs"/>
              </a:rPr>
              <a:t>¿Qué puedo hacer como médico/a de familia? (exclusivo)</a:t>
            </a:r>
            <a:endParaRPr lang="es-E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p>
          <a:p>
            <a:r>
              <a:rPr lang="es-ES" sz="1200" kern="1200" dirty="0">
                <a:solidFill>
                  <a:schemeClr val="tx1"/>
                </a:solidFill>
                <a:effectLst/>
                <a:latin typeface="+mn-lt"/>
                <a:ea typeface="+mn-ea"/>
                <a:cs typeface="+mn-cs"/>
              </a:rPr>
              <a:t>Para ver </a:t>
            </a:r>
            <a:r>
              <a:rPr lang="es-ES" sz="1200" b="1" kern="1200" dirty="0">
                <a:solidFill>
                  <a:schemeClr val="tx1"/>
                </a:solidFill>
                <a:effectLst/>
                <a:latin typeface="+mn-lt"/>
                <a:ea typeface="+mn-ea"/>
                <a:cs typeface="+mn-cs"/>
              </a:rPr>
              <a:t>el contenido </a:t>
            </a:r>
            <a:r>
              <a:rPr lang="es-ES" sz="1200" kern="1200" dirty="0">
                <a:solidFill>
                  <a:schemeClr val="tx1"/>
                </a:solidFill>
                <a:effectLst/>
                <a:latin typeface="+mn-lt"/>
                <a:ea typeface="+mn-ea"/>
                <a:cs typeface="+mn-cs"/>
              </a:rPr>
              <a:t>de cada pregunta sólo hay que </a:t>
            </a:r>
            <a:r>
              <a:rPr lang="es-ES" sz="1200" b="1" kern="1200" dirty="0">
                <a:solidFill>
                  <a:schemeClr val="tx1"/>
                </a:solidFill>
                <a:effectLst/>
                <a:latin typeface="+mn-lt"/>
                <a:ea typeface="+mn-ea"/>
                <a:cs typeface="+mn-cs"/>
              </a:rPr>
              <a:t>hacer </a:t>
            </a:r>
            <a:r>
              <a:rPr lang="es-ES" sz="1200" b="1" kern="1200" dirty="0" err="1">
                <a:solidFill>
                  <a:schemeClr val="tx1"/>
                </a:solidFill>
                <a:effectLst/>
                <a:latin typeface="+mn-lt"/>
                <a:ea typeface="+mn-ea"/>
                <a:cs typeface="+mn-cs"/>
              </a:rPr>
              <a:t>Click</a:t>
            </a:r>
            <a:r>
              <a:rPr lang="es-ES" sz="1200" b="1" kern="1200" dirty="0">
                <a:solidFill>
                  <a:schemeClr val="tx1"/>
                </a:solidFill>
                <a:effectLst/>
                <a:latin typeface="+mn-lt"/>
                <a:ea typeface="+mn-ea"/>
                <a:cs typeface="+mn-cs"/>
              </a:rPr>
              <a:t> </a:t>
            </a:r>
            <a:r>
              <a:rPr lang="es-ES" sz="1200" kern="1200" dirty="0">
                <a:solidFill>
                  <a:schemeClr val="tx1"/>
                </a:solidFill>
                <a:effectLst/>
                <a:latin typeface="+mn-lt"/>
                <a:ea typeface="+mn-ea"/>
                <a:cs typeface="+mn-cs"/>
              </a:rPr>
              <a:t>encima de la misma.</a:t>
            </a:r>
          </a:p>
          <a:p>
            <a:endParaRPr lang="es-ES" dirty="0"/>
          </a:p>
        </p:txBody>
      </p:sp>
      <p:sp>
        <p:nvSpPr>
          <p:cNvPr id="4" name="Marcador de número de diapositiva 3"/>
          <p:cNvSpPr>
            <a:spLocks noGrp="1"/>
          </p:cNvSpPr>
          <p:nvPr>
            <p:ph type="sldNum" sz="quarter" idx="10"/>
          </p:nvPr>
        </p:nvSpPr>
        <p:spPr/>
        <p:txBody>
          <a:bodyPr/>
          <a:lstStyle/>
          <a:p>
            <a:fld id="{25845AE3-75CE-47B8-A2EE-D8610BA0E9F6}" type="slidenum">
              <a:rPr lang="es-ES" smtClean="0"/>
              <a:pPr/>
              <a:t>10</a:t>
            </a:fld>
            <a:endParaRPr lang="es-ES"/>
          </a:p>
        </p:txBody>
      </p:sp>
    </p:spTree>
    <p:extLst>
      <p:ext uri="{BB962C8B-B14F-4D97-AF65-F5344CB8AC3E}">
        <p14:creationId xmlns:p14="http://schemas.microsoft.com/office/powerpoint/2010/main" val="1670203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r>
              <a:rPr lang="es-ES" sz="1200" kern="1200" dirty="0">
                <a:solidFill>
                  <a:schemeClr val="tx1"/>
                </a:solidFill>
                <a:effectLst/>
                <a:latin typeface="+mn-lt"/>
                <a:ea typeface="+mn-ea"/>
                <a:cs typeface="+mn-cs"/>
              </a:rPr>
              <a:t>Tras la realización de cada evaluación, el programa recomendará (en función de sus respuestas) una serie de módulos a cada paciente. </a:t>
            </a:r>
          </a:p>
          <a:p>
            <a:r>
              <a:rPr lang="es-ES" sz="1200" kern="1200" dirty="0">
                <a:solidFill>
                  <a:schemeClr val="tx1"/>
                </a:solidFill>
                <a:effectLst/>
                <a:latin typeface="+mn-lt"/>
                <a:ea typeface="+mn-ea"/>
                <a:cs typeface="+mn-cs"/>
              </a:rPr>
              <a:t>En ese momento </a:t>
            </a:r>
            <a:r>
              <a:rPr lang="es-ES" sz="1200" b="1" kern="1200" dirty="0">
                <a:solidFill>
                  <a:schemeClr val="tx1"/>
                </a:solidFill>
                <a:effectLst/>
                <a:latin typeface="+mn-lt"/>
                <a:ea typeface="+mn-ea"/>
                <a:cs typeface="+mn-cs"/>
              </a:rPr>
              <a:t>el/la médico/a</a:t>
            </a:r>
            <a:r>
              <a:rPr lang="es-ES" sz="1200" kern="1200" dirty="0">
                <a:solidFill>
                  <a:schemeClr val="tx1"/>
                </a:solidFill>
                <a:effectLst/>
                <a:latin typeface="+mn-lt"/>
                <a:ea typeface="+mn-ea"/>
                <a:cs typeface="+mn-cs"/>
              </a:rPr>
              <a:t>, que tendrá </a:t>
            </a:r>
            <a:r>
              <a:rPr lang="es-ES" sz="1200" b="1" kern="1200" dirty="0">
                <a:solidFill>
                  <a:schemeClr val="tx1"/>
                </a:solidFill>
                <a:effectLst/>
                <a:latin typeface="+mn-lt"/>
                <a:ea typeface="+mn-ea"/>
                <a:cs typeface="+mn-cs"/>
              </a:rPr>
              <a:t>una visita </a:t>
            </a:r>
            <a:r>
              <a:rPr lang="es-ES" sz="1200" kern="1200" dirty="0">
                <a:solidFill>
                  <a:schemeClr val="tx1"/>
                </a:solidFill>
                <a:effectLst/>
                <a:latin typeface="+mn-lt"/>
                <a:ea typeface="+mn-ea"/>
                <a:cs typeface="+mn-cs"/>
              </a:rPr>
              <a:t>con el/la paciente, deberá recomendar o </a:t>
            </a:r>
            <a:r>
              <a:rPr lang="es-ES" sz="1200" b="1" kern="1200" dirty="0">
                <a:solidFill>
                  <a:schemeClr val="tx1"/>
                </a:solidFill>
                <a:effectLst/>
                <a:latin typeface="+mn-lt"/>
                <a:ea typeface="+mn-ea"/>
                <a:cs typeface="+mn-cs"/>
              </a:rPr>
              <a:t>añadir,</a:t>
            </a:r>
            <a:r>
              <a:rPr lang="es-ES" sz="1200" kern="1200" dirty="0">
                <a:solidFill>
                  <a:schemeClr val="tx1"/>
                </a:solidFill>
                <a:effectLst/>
                <a:latin typeface="+mn-lt"/>
                <a:ea typeface="+mn-ea"/>
                <a:cs typeface="+mn-cs"/>
              </a:rPr>
              <a:t> si lo ve conveniente, algún </a:t>
            </a:r>
            <a:r>
              <a:rPr lang="es-ES" sz="1200" b="1" kern="1200" dirty="0">
                <a:solidFill>
                  <a:schemeClr val="tx1"/>
                </a:solidFill>
                <a:effectLst/>
                <a:latin typeface="+mn-lt"/>
                <a:ea typeface="+mn-ea"/>
                <a:cs typeface="+mn-cs"/>
              </a:rPr>
              <a:t>módulo</a:t>
            </a:r>
            <a:r>
              <a:rPr lang="es-ES" sz="1200" kern="1200" dirty="0">
                <a:solidFill>
                  <a:schemeClr val="tx1"/>
                </a:solidFill>
                <a:effectLst/>
                <a:latin typeface="+mn-lt"/>
                <a:ea typeface="+mn-ea"/>
                <a:cs typeface="+mn-cs"/>
              </a:rPr>
              <a:t> a su </a:t>
            </a:r>
            <a:r>
              <a:rPr lang="es-ES" sz="1200" b="1" kern="1200" dirty="0">
                <a:solidFill>
                  <a:schemeClr val="tx1"/>
                </a:solidFill>
                <a:effectLst/>
                <a:latin typeface="+mn-lt"/>
                <a:ea typeface="+mn-ea"/>
                <a:cs typeface="+mn-cs"/>
              </a:rPr>
              <a:t>PLAN PERSONALIZADO DE PREVENCIÓN DE LA DEPRESIÓN</a:t>
            </a:r>
            <a:r>
              <a:rPr lang="es-ES" sz="1200" kern="1200" dirty="0">
                <a:solidFill>
                  <a:schemeClr val="tx1"/>
                </a:solidFill>
                <a:effectLst/>
                <a:latin typeface="+mn-lt"/>
                <a:ea typeface="+mn-ea"/>
                <a:cs typeface="+mn-cs"/>
              </a:rPr>
              <a:t>, y </a:t>
            </a:r>
            <a:r>
              <a:rPr lang="es-ES" sz="1200" b="1" kern="1200" dirty="0">
                <a:solidFill>
                  <a:schemeClr val="tx1"/>
                </a:solidFill>
                <a:effectLst/>
                <a:latin typeface="+mn-lt"/>
                <a:ea typeface="+mn-ea"/>
                <a:cs typeface="+mn-cs"/>
              </a:rPr>
              <a:t>activar el mismo</a:t>
            </a:r>
            <a:r>
              <a:rPr lang="es-ES" sz="1200" kern="1200" dirty="0">
                <a:solidFill>
                  <a:schemeClr val="tx1"/>
                </a:solidFill>
                <a:effectLst/>
                <a:latin typeface="+mn-lt"/>
                <a:ea typeface="+mn-ea"/>
                <a:cs typeface="+mn-cs"/>
              </a:rPr>
              <a:t> para que el/la paciente pueda comenzar a realizarlo.</a:t>
            </a:r>
          </a:p>
          <a:p>
            <a:r>
              <a:rPr lang="es-ES" sz="1200" kern="1200" dirty="0">
                <a:solidFill>
                  <a:schemeClr val="tx1"/>
                </a:solidFill>
                <a:effectLst/>
                <a:latin typeface="+mn-lt"/>
                <a:ea typeface="+mn-ea"/>
                <a:cs typeface="+mn-cs"/>
              </a:rPr>
              <a:t>Todo esto se realiza mediante </a:t>
            </a:r>
            <a:r>
              <a:rPr lang="es-ES" sz="1200" b="1" kern="1200" dirty="0">
                <a:solidFill>
                  <a:schemeClr val="tx1"/>
                </a:solidFill>
                <a:effectLst/>
                <a:latin typeface="+mn-lt"/>
                <a:ea typeface="+mn-ea"/>
                <a:cs typeface="+mn-cs"/>
              </a:rPr>
              <a:t>la acción</a:t>
            </a:r>
            <a:r>
              <a:rPr lang="es-ES" sz="1200" kern="1200" dirty="0">
                <a:solidFill>
                  <a:schemeClr val="tx1"/>
                </a:solidFill>
                <a:effectLst/>
                <a:latin typeface="+mn-lt"/>
                <a:ea typeface="+mn-ea"/>
                <a:cs typeface="+mn-cs"/>
              </a:rPr>
              <a:t> de hacer</a:t>
            </a:r>
            <a:r>
              <a:rPr lang="es-ES" sz="1200" b="1" kern="1200" dirty="0">
                <a:solidFill>
                  <a:schemeClr val="tx1"/>
                </a:solidFill>
                <a:effectLst/>
                <a:latin typeface="+mn-lt"/>
                <a:ea typeface="+mn-ea"/>
                <a:cs typeface="+mn-cs"/>
              </a:rPr>
              <a:t> </a:t>
            </a:r>
            <a:r>
              <a:rPr lang="es-ES" sz="1200" b="1" kern="1200" dirty="0" err="1">
                <a:solidFill>
                  <a:schemeClr val="tx1"/>
                </a:solidFill>
                <a:effectLst/>
                <a:latin typeface="+mn-lt"/>
                <a:ea typeface="+mn-ea"/>
                <a:cs typeface="+mn-cs"/>
              </a:rPr>
              <a:t>click</a:t>
            </a:r>
            <a:r>
              <a:rPr lang="es-ES" sz="1200" kern="1200" dirty="0">
                <a:solidFill>
                  <a:schemeClr val="tx1"/>
                </a:solidFill>
                <a:effectLst/>
                <a:latin typeface="+mn-lt"/>
                <a:ea typeface="+mn-ea"/>
                <a:cs typeface="+mn-cs"/>
              </a:rPr>
              <a:t> en</a:t>
            </a:r>
            <a:r>
              <a:rPr lang="es-ES" sz="1200" b="1" kern="1200" dirty="0">
                <a:solidFill>
                  <a:schemeClr val="tx1"/>
                </a:solidFill>
                <a:effectLst/>
                <a:latin typeface="+mn-lt"/>
                <a:ea typeface="+mn-ea"/>
                <a:cs typeface="+mn-cs"/>
              </a:rPr>
              <a:t> Validar PPP</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La </a:t>
            </a:r>
            <a:r>
              <a:rPr lang="es-ES" sz="1200" b="1" kern="1200" dirty="0">
                <a:solidFill>
                  <a:schemeClr val="tx1"/>
                </a:solidFill>
                <a:effectLst/>
                <a:latin typeface="+mn-lt"/>
                <a:ea typeface="+mn-ea"/>
                <a:cs typeface="+mn-cs"/>
              </a:rPr>
              <a:t>primera sección</a:t>
            </a:r>
            <a:r>
              <a:rPr lang="es-ES" sz="1200" kern="1200" dirty="0">
                <a:solidFill>
                  <a:schemeClr val="tx1"/>
                </a:solidFill>
                <a:effectLst/>
                <a:latin typeface="+mn-lt"/>
                <a:ea typeface="+mn-ea"/>
                <a:cs typeface="+mn-cs"/>
              </a:rPr>
              <a:t> que aparece en tonos naranja son los </a:t>
            </a:r>
            <a:r>
              <a:rPr lang="es-ES" sz="1200" b="1" kern="1200" dirty="0">
                <a:solidFill>
                  <a:schemeClr val="tx1"/>
                </a:solidFill>
                <a:effectLst/>
                <a:latin typeface="+mn-lt"/>
                <a:ea typeface="+mn-ea"/>
                <a:cs typeface="+mn-cs"/>
              </a:rPr>
              <a:t>módulos ya recomendados </a:t>
            </a:r>
            <a:r>
              <a:rPr lang="es-ES" sz="1200" kern="1200" dirty="0">
                <a:solidFill>
                  <a:schemeClr val="tx1"/>
                </a:solidFill>
                <a:effectLst/>
                <a:latin typeface="+mn-lt"/>
                <a:ea typeface="+mn-ea"/>
                <a:cs typeface="+mn-cs"/>
              </a:rPr>
              <a:t>por el programa.</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En cada uno de ellos aparece un</a:t>
            </a:r>
            <a:r>
              <a:rPr lang="es-ES" sz="1200" b="1" kern="1200" dirty="0">
                <a:solidFill>
                  <a:schemeClr val="tx1"/>
                </a:solidFill>
                <a:effectLst/>
                <a:latin typeface="+mn-lt"/>
                <a:ea typeface="+mn-ea"/>
                <a:cs typeface="+mn-cs"/>
              </a:rPr>
              <a:t> botón</a:t>
            </a:r>
            <a:r>
              <a:rPr lang="es-ES" sz="1200" kern="1200" dirty="0">
                <a:solidFill>
                  <a:schemeClr val="tx1"/>
                </a:solidFill>
                <a:effectLst/>
                <a:latin typeface="+mn-lt"/>
                <a:ea typeface="+mn-ea"/>
                <a:cs typeface="+mn-cs"/>
              </a:rPr>
              <a:t> con el nombre de “</a:t>
            </a:r>
            <a:r>
              <a:rPr lang="es-ES" sz="1200" b="1" kern="1200" dirty="0">
                <a:solidFill>
                  <a:schemeClr val="tx1"/>
                </a:solidFill>
                <a:effectLst/>
                <a:latin typeface="+mn-lt"/>
                <a:ea typeface="+mn-ea"/>
                <a:cs typeface="+mn-cs"/>
              </a:rPr>
              <a:t>¿Qué es esto?”. </a:t>
            </a:r>
            <a:r>
              <a:rPr lang="es-ES" sz="1200" kern="1200" dirty="0">
                <a:solidFill>
                  <a:schemeClr val="tx1"/>
                </a:solidFill>
                <a:effectLst/>
                <a:latin typeface="+mn-lt"/>
                <a:ea typeface="+mn-ea"/>
                <a:cs typeface="+mn-cs"/>
              </a:rPr>
              <a:t>Al</a:t>
            </a:r>
            <a:r>
              <a:rPr lang="es-ES" sz="1200" b="1" kern="1200" dirty="0">
                <a:solidFill>
                  <a:schemeClr val="tx1"/>
                </a:solidFill>
                <a:effectLst/>
                <a:latin typeface="+mn-lt"/>
                <a:ea typeface="+mn-ea"/>
                <a:cs typeface="+mn-cs"/>
              </a:rPr>
              <a:t> hacer </a:t>
            </a:r>
            <a:r>
              <a:rPr lang="es-ES" sz="1200" b="1" kern="1200" dirty="0" err="1">
                <a:solidFill>
                  <a:schemeClr val="tx1"/>
                </a:solidFill>
                <a:effectLst/>
                <a:latin typeface="+mn-lt"/>
                <a:ea typeface="+mn-ea"/>
                <a:cs typeface="+mn-cs"/>
              </a:rPr>
              <a:t>click</a:t>
            </a:r>
            <a:r>
              <a:rPr lang="es-ES" sz="1200" b="1" kern="1200" dirty="0">
                <a:solidFill>
                  <a:schemeClr val="tx1"/>
                </a:solidFill>
                <a:effectLst/>
                <a:latin typeface="+mn-lt"/>
                <a:ea typeface="+mn-ea"/>
                <a:cs typeface="+mn-cs"/>
              </a:rPr>
              <a:t> </a:t>
            </a:r>
            <a:r>
              <a:rPr lang="es-ES" sz="1200" kern="1200" dirty="0">
                <a:solidFill>
                  <a:schemeClr val="tx1"/>
                </a:solidFill>
                <a:effectLst/>
                <a:latin typeface="+mn-lt"/>
                <a:ea typeface="+mn-ea"/>
                <a:cs typeface="+mn-cs"/>
              </a:rPr>
              <a:t>sobre ellos,</a:t>
            </a:r>
            <a:r>
              <a:rPr lang="es-ES" sz="1200" b="1" kern="1200" dirty="0">
                <a:solidFill>
                  <a:schemeClr val="tx1"/>
                </a:solidFill>
                <a:effectLst/>
                <a:latin typeface="+mn-lt"/>
                <a:ea typeface="+mn-ea"/>
                <a:cs typeface="+mn-cs"/>
              </a:rPr>
              <a:t> </a:t>
            </a:r>
            <a:r>
              <a:rPr lang="es-ES" sz="1200" kern="1200" dirty="0">
                <a:solidFill>
                  <a:schemeClr val="tx1"/>
                </a:solidFill>
                <a:effectLst/>
                <a:latin typeface="+mn-lt"/>
                <a:ea typeface="+mn-ea"/>
                <a:cs typeface="+mn-cs"/>
              </a:rPr>
              <a:t>el/la médico/a obtiene una</a:t>
            </a:r>
            <a:r>
              <a:rPr lang="es-ES" sz="1200" b="1" kern="1200" dirty="0">
                <a:solidFill>
                  <a:schemeClr val="tx1"/>
                </a:solidFill>
                <a:effectLst/>
                <a:latin typeface="+mn-lt"/>
                <a:ea typeface="+mn-ea"/>
                <a:cs typeface="+mn-cs"/>
              </a:rPr>
              <a:t> breve descripción del contenido del módulo.</a:t>
            </a:r>
            <a:r>
              <a:rPr lang="es-E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 La </a:t>
            </a:r>
            <a:r>
              <a:rPr lang="es-ES" sz="1200" b="1" kern="1200" dirty="0">
                <a:solidFill>
                  <a:schemeClr val="tx1"/>
                </a:solidFill>
                <a:effectLst/>
                <a:latin typeface="+mn-lt"/>
                <a:ea typeface="+mn-ea"/>
                <a:cs typeface="+mn-cs"/>
              </a:rPr>
              <a:t>segunda sección</a:t>
            </a:r>
            <a:r>
              <a:rPr lang="es-ES" sz="1200" kern="1200" dirty="0">
                <a:solidFill>
                  <a:schemeClr val="tx1"/>
                </a:solidFill>
                <a:effectLst/>
                <a:latin typeface="+mn-lt"/>
                <a:ea typeface="+mn-ea"/>
                <a:cs typeface="+mn-cs"/>
              </a:rPr>
              <a:t> en tonos rosas son aquellos módulos que el/la médico/a puede decidir</a:t>
            </a:r>
            <a:r>
              <a:rPr lang="es-ES" sz="1200" b="1" kern="1200" dirty="0">
                <a:solidFill>
                  <a:schemeClr val="tx1"/>
                </a:solidFill>
                <a:effectLst/>
                <a:latin typeface="+mn-lt"/>
                <a:ea typeface="+mn-ea"/>
                <a:cs typeface="+mn-cs"/>
              </a:rPr>
              <a:t> añadir al PPP. </a:t>
            </a:r>
            <a:r>
              <a:rPr lang="es-ES" sz="1200" kern="1200" dirty="0">
                <a:solidFill>
                  <a:schemeClr val="tx1"/>
                </a:solidFill>
                <a:effectLst/>
                <a:latin typeface="+mn-lt"/>
                <a:ea typeface="+mn-ea"/>
                <a:cs typeface="+mn-cs"/>
              </a:rPr>
              <a:t>En estas cajas aparecen tanto el botón de</a:t>
            </a:r>
            <a:r>
              <a:rPr lang="es-ES" sz="1200" b="1" kern="1200" dirty="0">
                <a:solidFill>
                  <a:schemeClr val="tx1"/>
                </a:solidFill>
                <a:effectLst/>
                <a:latin typeface="+mn-lt"/>
                <a:ea typeface="+mn-ea"/>
                <a:cs typeface="+mn-cs"/>
              </a:rPr>
              <a:t> “¿Qué es esto?”, </a:t>
            </a:r>
            <a:r>
              <a:rPr lang="es-ES" sz="1200" kern="1200" dirty="0">
                <a:solidFill>
                  <a:schemeClr val="tx1"/>
                </a:solidFill>
                <a:effectLst/>
                <a:latin typeface="+mn-lt"/>
                <a:ea typeface="+mn-ea"/>
                <a:cs typeface="+mn-cs"/>
              </a:rPr>
              <a:t>como el botón de</a:t>
            </a:r>
            <a:r>
              <a:rPr lang="es-ES" sz="1200" b="1" kern="1200" dirty="0">
                <a:solidFill>
                  <a:schemeClr val="tx1"/>
                </a:solidFill>
                <a:effectLst/>
                <a:latin typeface="+mn-lt"/>
                <a:ea typeface="+mn-ea"/>
                <a:cs typeface="+mn-cs"/>
              </a:rPr>
              <a:t> “Pulsar para recomendar módulo”.</a:t>
            </a:r>
            <a:endParaRPr lang="es-ES" sz="1200" kern="1200" dirty="0">
              <a:solidFill>
                <a:schemeClr val="tx1"/>
              </a:solidFill>
              <a:effectLst/>
              <a:latin typeface="+mn-lt"/>
              <a:ea typeface="+mn-ea"/>
              <a:cs typeface="+mn-cs"/>
            </a:endParaRPr>
          </a:p>
          <a:p>
            <a:endParaRPr lang="es-ES" dirty="0"/>
          </a:p>
          <a:p>
            <a:r>
              <a:rPr lang="es-ES" sz="1200" kern="1200" dirty="0">
                <a:solidFill>
                  <a:schemeClr val="tx1"/>
                </a:solidFill>
                <a:effectLst/>
                <a:latin typeface="+mn-lt"/>
                <a:ea typeface="+mn-ea"/>
                <a:cs typeface="+mn-cs"/>
              </a:rPr>
              <a:t>Una vez elegidos todos los módulos para realizar, aparece un botón verde </a:t>
            </a:r>
            <a:r>
              <a:rPr lang="es-ES" sz="1200" b="1" kern="1200" dirty="0">
                <a:solidFill>
                  <a:schemeClr val="tx1"/>
                </a:solidFill>
                <a:effectLst/>
                <a:latin typeface="+mn-lt"/>
                <a:ea typeface="+mn-ea"/>
                <a:cs typeface="+mn-cs"/>
              </a:rPr>
              <a:t>“VALIDAR”</a:t>
            </a:r>
            <a:r>
              <a:rPr lang="es-ES" sz="1200" kern="1200" dirty="0">
                <a:solidFill>
                  <a:schemeClr val="tx1"/>
                </a:solidFill>
                <a:effectLst/>
                <a:latin typeface="+mn-lt"/>
                <a:ea typeface="+mn-ea"/>
                <a:cs typeface="+mn-cs"/>
              </a:rPr>
              <a:t>, el cual es necesario pulsar para </a:t>
            </a:r>
            <a:r>
              <a:rPr lang="es-ES" sz="1200" b="1" kern="1200" dirty="0">
                <a:solidFill>
                  <a:schemeClr val="tx1"/>
                </a:solidFill>
                <a:effectLst/>
                <a:latin typeface="+mn-lt"/>
                <a:ea typeface="+mn-ea"/>
                <a:cs typeface="+mn-cs"/>
              </a:rPr>
              <a:t>activar el PPP de cada paciente</a:t>
            </a:r>
            <a:endParaRPr lang="es-ES" dirty="0"/>
          </a:p>
        </p:txBody>
      </p:sp>
      <p:sp>
        <p:nvSpPr>
          <p:cNvPr id="4" name="Marcador de número de diapositiva 3"/>
          <p:cNvSpPr>
            <a:spLocks noGrp="1"/>
          </p:cNvSpPr>
          <p:nvPr>
            <p:ph type="sldNum" sz="quarter" idx="10"/>
          </p:nvPr>
        </p:nvSpPr>
        <p:spPr/>
        <p:txBody>
          <a:bodyPr/>
          <a:lstStyle/>
          <a:p>
            <a:fld id="{25845AE3-75CE-47B8-A2EE-D8610BA0E9F6}" type="slidenum">
              <a:rPr lang="es-ES" smtClean="0"/>
              <a:pPr/>
              <a:t>11</a:t>
            </a:fld>
            <a:endParaRPr lang="es-ES"/>
          </a:p>
        </p:txBody>
      </p:sp>
    </p:spTree>
    <p:extLst>
      <p:ext uri="{BB962C8B-B14F-4D97-AF65-F5344CB8AC3E}">
        <p14:creationId xmlns:p14="http://schemas.microsoft.com/office/powerpoint/2010/main" val="4166995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05CC6A4D-DEF4-8446-A907-BD2B91A3AD50}" type="datetimeFigureOut">
              <a:rPr lang="es-ES" smtClean="0"/>
              <a:pPr/>
              <a:t>11/06/2019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33B9552-7E25-D44B-905D-8F930D0885FA}"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05CC6A4D-DEF4-8446-A907-BD2B91A3AD50}" type="datetimeFigureOut">
              <a:rPr lang="es-ES" smtClean="0"/>
              <a:pPr/>
              <a:t>11/06/2019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33B9552-7E25-D44B-905D-8F930D0885FA}"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05CC6A4D-DEF4-8446-A907-BD2B91A3AD50}" type="datetimeFigureOut">
              <a:rPr lang="es-ES" smtClean="0"/>
              <a:pPr/>
              <a:t>11/06/2019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33B9552-7E25-D44B-905D-8F930D0885FA}"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05CC6A4D-DEF4-8446-A907-BD2B91A3AD50}" type="datetimeFigureOut">
              <a:rPr lang="es-ES" smtClean="0"/>
              <a:pPr/>
              <a:t>11/06/2019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33B9552-7E25-D44B-905D-8F930D0885FA}"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05CC6A4D-DEF4-8446-A907-BD2B91A3AD50}" type="datetimeFigureOut">
              <a:rPr lang="es-ES" smtClean="0"/>
              <a:pPr/>
              <a:t>11/06/2019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33B9552-7E25-D44B-905D-8F930D0885FA}"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05CC6A4D-DEF4-8446-A907-BD2B91A3AD50}" type="datetimeFigureOut">
              <a:rPr lang="es-ES" smtClean="0"/>
              <a:pPr/>
              <a:t>11/06/2019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D33B9552-7E25-D44B-905D-8F930D0885FA}"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05CC6A4D-DEF4-8446-A907-BD2B91A3AD50}" type="datetimeFigureOut">
              <a:rPr lang="es-ES" smtClean="0"/>
              <a:pPr/>
              <a:t>11/06/2019</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D33B9552-7E25-D44B-905D-8F930D0885FA}"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05CC6A4D-DEF4-8446-A907-BD2B91A3AD50}" type="datetimeFigureOut">
              <a:rPr lang="es-ES" smtClean="0"/>
              <a:pPr/>
              <a:t>11/06/2019</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D33B9552-7E25-D44B-905D-8F930D0885FA}"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5CC6A4D-DEF4-8446-A907-BD2B91A3AD50}" type="datetimeFigureOut">
              <a:rPr lang="es-ES" smtClean="0"/>
              <a:pPr/>
              <a:t>11/06/2019</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D33B9552-7E25-D44B-905D-8F930D0885FA}"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5CC6A4D-DEF4-8446-A907-BD2B91A3AD50}" type="datetimeFigureOut">
              <a:rPr lang="es-ES" smtClean="0"/>
              <a:pPr/>
              <a:t>11/06/2019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D33B9552-7E25-D44B-905D-8F930D0885FA}"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5CC6A4D-DEF4-8446-A907-BD2B91A3AD50}" type="datetimeFigureOut">
              <a:rPr lang="es-ES" smtClean="0"/>
              <a:pPr/>
              <a:t>11/06/2019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D33B9552-7E25-D44B-905D-8F930D0885FA}"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CC6A4D-DEF4-8446-A907-BD2B91A3AD50}" type="datetimeFigureOut">
              <a:rPr lang="es-ES" smtClean="0"/>
              <a:pPr/>
              <a:t>11/06/2019</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3B9552-7E25-D44B-905D-8F930D0885FA}"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jpe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hyperlink" Target="https://trial.epredictd.org:8443/login?logout"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274540" y="3060568"/>
            <a:ext cx="6498158" cy="3187740"/>
          </a:xfrm>
        </p:spPr>
        <p:txBody>
          <a:bodyPr anchor="ctr">
            <a:normAutofit/>
          </a:bodyPr>
          <a:lstStyle/>
          <a:p>
            <a:r>
              <a:rPr lang="es-ES" sz="6000" b="1" dirty="0">
                <a:ln w="22225">
                  <a:solidFill>
                    <a:sysClr val="windowText" lastClr="000000"/>
                  </a:solidFill>
                  <a:prstDash val="solid"/>
                </a:ln>
                <a:solidFill>
                  <a:schemeClr val="bg1">
                    <a:lumMod val="50000"/>
                  </a:schemeClr>
                </a:solidFill>
              </a:rPr>
              <a:t>Organización Trabajo de </a:t>
            </a:r>
            <a:r>
              <a:rPr lang="es-ES" sz="6000" b="1" dirty="0" smtClean="0">
                <a:ln w="22225">
                  <a:solidFill>
                    <a:sysClr val="windowText" lastClr="000000"/>
                  </a:solidFill>
                  <a:prstDash val="solid"/>
                </a:ln>
                <a:solidFill>
                  <a:schemeClr val="bg1">
                    <a:lumMod val="50000"/>
                  </a:schemeClr>
                </a:solidFill>
              </a:rPr>
              <a:t>Campo</a:t>
            </a:r>
            <a:endParaRPr lang="es-ES" sz="6000" b="1" dirty="0">
              <a:ln w="22225">
                <a:solidFill>
                  <a:sysClr val="windowText" lastClr="000000"/>
                </a:solidFill>
                <a:prstDash val="solid"/>
              </a:ln>
              <a:solidFill>
                <a:schemeClr val="bg1">
                  <a:lumMod val="50000"/>
                </a:schemeClr>
              </a:solidFill>
            </a:endParaRPr>
          </a:p>
        </p:txBody>
      </p:sp>
      <p:pic>
        <p:nvPicPr>
          <p:cNvPr id="5" name="Imagen 4"/>
          <p:cNvPicPr>
            <a:picLocks noChangeAspect="1"/>
          </p:cNvPicPr>
          <p:nvPr/>
        </p:nvPicPr>
        <p:blipFill rotWithShape="1">
          <a:blip r:embed="rId2">
            <a:clrChange>
              <a:clrFrom>
                <a:srgbClr val="F5F5F5"/>
              </a:clrFrom>
              <a:clrTo>
                <a:srgbClr val="F5F5F5">
                  <a:alpha val="0"/>
                </a:srgbClr>
              </a:clrTo>
            </a:clrChange>
            <a:extLst>
              <a:ext uri="{28A0092B-C50C-407E-A947-70E740481C1C}">
                <a14:useLocalDpi xmlns:a14="http://schemas.microsoft.com/office/drawing/2010/main" val="0"/>
              </a:ext>
            </a:extLst>
          </a:blip>
          <a:srcRect l="2812" t="14814" r="72167" b="69383"/>
          <a:stretch/>
        </p:blipFill>
        <p:spPr>
          <a:xfrm>
            <a:off x="3104549" y="390584"/>
            <a:ext cx="2523068" cy="2832915"/>
          </a:xfrm>
          <a:prstGeom prst="rect">
            <a:avLst/>
          </a:prstGeom>
        </p:spPr>
      </p:pic>
    </p:spTree>
    <p:extLst>
      <p:ext uri="{BB962C8B-B14F-4D97-AF65-F5344CB8AC3E}">
        <p14:creationId xmlns:p14="http://schemas.microsoft.com/office/powerpoint/2010/main" val="14646805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49275" y="1475703"/>
            <a:ext cx="8146152" cy="5382297"/>
          </a:xfrm>
        </p:spPr>
        <p:txBody>
          <a:bodyPr>
            <a:normAutofit/>
          </a:bodyPr>
          <a:lstStyle/>
          <a:p>
            <a:pPr>
              <a:buFont typeface="Courier New" panose="02070309020205020404" pitchFamily="49" charset="0"/>
              <a:buChar char="o"/>
            </a:pPr>
            <a:r>
              <a:rPr lang="es-ES" sz="1800" dirty="0"/>
              <a:t>Cuando el/la paciente realice los </a:t>
            </a:r>
            <a:r>
              <a:rPr lang="es-ES" sz="1800" b="1" dirty="0"/>
              <a:t>cuestionarios de cada etapa</a:t>
            </a:r>
            <a:r>
              <a:rPr lang="es-ES" sz="1800" dirty="0"/>
              <a:t>, en la tabla aparecerá el siguiente link, </a:t>
            </a:r>
            <a:r>
              <a:rPr lang="es-ES" sz="1800" b="1" dirty="0"/>
              <a:t>ver información</a:t>
            </a:r>
            <a:r>
              <a:rPr lang="es-ES" sz="1800" dirty="0"/>
              <a:t>, donde el/la médico/a podrá entrar y </a:t>
            </a:r>
            <a:r>
              <a:rPr lang="es-ES" sz="1800" b="1" dirty="0"/>
              <a:t>comprobar el resultado</a:t>
            </a:r>
            <a:r>
              <a:rPr lang="es-ES" sz="1800" dirty="0"/>
              <a:t> de dicha evaluación. </a:t>
            </a:r>
          </a:p>
          <a:p>
            <a:pPr>
              <a:buFont typeface="Courier New" panose="02070309020205020404" pitchFamily="49" charset="0"/>
              <a:buChar char="o"/>
            </a:pPr>
            <a:endParaRPr lang="es-ES" sz="1800" dirty="0"/>
          </a:p>
        </p:txBody>
      </p:sp>
      <p:pic>
        <p:nvPicPr>
          <p:cNvPr id="9" name="Imagen 8"/>
          <p:cNvPicPr>
            <a:picLocks noChangeAspect="1"/>
          </p:cNvPicPr>
          <p:nvPr/>
        </p:nvPicPr>
        <p:blipFill rotWithShape="1">
          <a:blip r:embed="rId3">
            <a:clrChange>
              <a:clrFrom>
                <a:srgbClr val="F5F5F5"/>
              </a:clrFrom>
              <a:clrTo>
                <a:srgbClr val="F5F5F5">
                  <a:alpha val="0"/>
                </a:srgbClr>
              </a:clrTo>
            </a:clrChange>
            <a:extLst>
              <a:ext uri="{28A0092B-C50C-407E-A947-70E740481C1C}">
                <a14:useLocalDpi xmlns:a14="http://schemas.microsoft.com/office/drawing/2010/main" val="0"/>
              </a:ext>
            </a:extLst>
          </a:blip>
          <a:srcRect l="2812" t="14814" r="72167" b="69383"/>
          <a:stretch/>
        </p:blipFill>
        <p:spPr>
          <a:xfrm>
            <a:off x="0" y="5817906"/>
            <a:ext cx="791814" cy="889053"/>
          </a:xfrm>
          <a:prstGeom prst="rect">
            <a:avLst/>
          </a:prstGeom>
        </p:spPr>
      </p:pic>
      <p:pic>
        <p:nvPicPr>
          <p:cNvPr id="5"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1733" y="2819559"/>
            <a:ext cx="4563694" cy="2796464"/>
          </a:xfrm>
          <a:prstGeom prst="rect">
            <a:avLst/>
          </a:prstGeom>
        </p:spPr>
      </p:pic>
      <p:pic>
        <p:nvPicPr>
          <p:cNvPr id="6" name="Imagen 5">
            <a:extLst>
              <a:ext uri="{FF2B5EF4-FFF2-40B4-BE49-F238E27FC236}">
                <a16:creationId xmlns:a16="http://schemas.microsoft.com/office/drawing/2014/main" id="{67230DB8-3632-4D73-B233-0779A2674F88}"/>
              </a:ext>
            </a:extLst>
          </p:cNvPr>
          <p:cNvPicPr/>
          <p:nvPr/>
        </p:nvPicPr>
        <p:blipFill>
          <a:blip r:embed="rId5">
            <a:extLst>
              <a:ext uri="{28A0092B-C50C-407E-A947-70E740481C1C}">
                <a14:useLocalDpi xmlns:a14="http://schemas.microsoft.com/office/drawing/2010/main" val="0"/>
              </a:ext>
            </a:extLst>
          </a:blip>
          <a:stretch>
            <a:fillRect/>
          </a:stretch>
        </p:blipFill>
        <p:spPr>
          <a:xfrm>
            <a:off x="4649797" y="2934585"/>
            <a:ext cx="3527566" cy="2339075"/>
          </a:xfrm>
          <a:prstGeom prst="rect">
            <a:avLst/>
          </a:prstGeom>
          <a:ln>
            <a:noFill/>
          </a:ln>
          <a:effectLst>
            <a:outerShdw blurRad="292100" dist="139700" dir="2700000" algn="tl" rotWithShape="0">
              <a:srgbClr val="333333">
                <a:alpha val="65000"/>
              </a:srgbClr>
            </a:outerShdw>
          </a:effectLst>
        </p:spPr>
      </p:pic>
      <p:pic>
        <p:nvPicPr>
          <p:cNvPr id="7" name="Imagen 6">
            <a:extLst>
              <a:ext uri="{FF2B5EF4-FFF2-40B4-BE49-F238E27FC236}">
                <a16:creationId xmlns:a16="http://schemas.microsoft.com/office/drawing/2014/main" id="{465F8BE0-E28B-4BA7-9A08-550ABCFA1AE8}"/>
              </a:ext>
            </a:extLst>
          </p:cNvPr>
          <p:cNvPicPr/>
          <p:nvPr/>
        </p:nvPicPr>
        <p:blipFill>
          <a:blip r:embed="rId6">
            <a:extLst>
              <a:ext uri="{28A0092B-C50C-407E-A947-70E740481C1C}">
                <a14:useLocalDpi xmlns:a14="http://schemas.microsoft.com/office/drawing/2010/main" val="0"/>
              </a:ext>
            </a:extLst>
          </a:blip>
          <a:stretch>
            <a:fillRect/>
          </a:stretch>
        </p:blipFill>
        <p:spPr>
          <a:xfrm>
            <a:off x="5463805" y="3209924"/>
            <a:ext cx="1385882" cy="1321775"/>
          </a:xfrm>
          <a:prstGeom prst="rect">
            <a:avLst/>
          </a:prstGeom>
          <a:ln>
            <a:solidFill>
              <a:schemeClr val="tx1"/>
            </a:solidFill>
          </a:ln>
        </p:spPr>
      </p:pic>
      <p:sp>
        <p:nvSpPr>
          <p:cNvPr id="8" name="CuadroTexto 7">
            <a:extLst>
              <a:ext uri="{FF2B5EF4-FFF2-40B4-BE49-F238E27FC236}">
                <a16:creationId xmlns:a16="http://schemas.microsoft.com/office/drawing/2014/main" id="{DD8E1DEA-C986-49A3-B444-4B282DB6366D}"/>
              </a:ext>
            </a:extLst>
          </p:cNvPr>
          <p:cNvSpPr txBox="1"/>
          <p:nvPr/>
        </p:nvSpPr>
        <p:spPr>
          <a:xfrm>
            <a:off x="1091020" y="2819559"/>
            <a:ext cx="2766075" cy="2862322"/>
          </a:xfrm>
          <a:prstGeom prst="rect">
            <a:avLst/>
          </a:prstGeom>
          <a:noFill/>
        </p:spPr>
        <p:txBody>
          <a:bodyPr wrap="square" rtlCol="0">
            <a:spAutoFit/>
          </a:bodyPr>
          <a:lstStyle/>
          <a:p>
            <a:pPr marL="285750" lvl="0" indent="-285750">
              <a:lnSpc>
                <a:spcPct val="150000"/>
              </a:lnSpc>
              <a:buFont typeface="Courier New" panose="02070309020205020404" pitchFamily="49" charset="0"/>
              <a:buChar char="o"/>
            </a:pPr>
            <a:r>
              <a:rPr lang="es-ES" dirty="0"/>
              <a:t>Puntuación de la escala</a:t>
            </a:r>
          </a:p>
          <a:p>
            <a:pPr marL="285750" lvl="0" indent="-285750">
              <a:lnSpc>
                <a:spcPct val="150000"/>
              </a:lnSpc>
              <a:buFont typeface="Courier New" panose="02070309020205020404" pitchFamily="49" charset="0"/>
              <a:buChar char="o"/>
            </a:pPr>
            <a:r>
              <a:rPr lang="es-ES" dirty="0"/>
              <a:t>¿Esto qué significa?</a:t>
            </a:r>
          </a:p>
          <a:p>
            <a:pPr marL="285750" lvl="0" indent="-285750">
              <a:lnSpc>
                <a:spcPct val="150000"/>
              </a:lnSpc>
              <a:buFont typeface="Courier New" panose="02070309020205020404" pitchFamily="49" charset="0"/>
              <a:buChar char="o"/>
            </a:pPr>
            <a:r>
              <a:rPr lang="es-ES" dirty="0"/>
              <a:t>¿Qué puedo hacer?</a:t>
            </a:r>
          </a:p>
          <a:p>
            <a:pPr marL="285750" lvl="0" indent="-285750">
              <a:lnSpc>
                <a:spcPct val="150000"/>
              </a:lnSpc>
              <a:buFont typeface="Courier New" panose="02070309020205020404" pitchFamily="49" charset="0"/>
              <a:buChar char="o"/>
            </a:pPr>
            <a:r>
              <a:rPr lang="es-ES" b="1" dirty="0"/>
              <a:t>¿Qué puedo hacer como médico/a de familia? (exclusivo)</a:t>
            </a:r>
            <a:endParaRPr lang="es-ES" dirty="0"/>
          </a:p>
          <a:p>
            <a:pPr marL="285750" indent="-285750">
              <a:buFont typeface="Courier New" panose="02070309020205020404" pitchFamily="49" charset="0"/>
              <a:buChar char="o"/>
            </a:pPr>
            <a:endParaRPr lang="es-ES" dirty="0"/>
          </a:p>
        </p:txBody>
      </p:sp>
      <p:pic>
        <p:nvPicPr>
          <p:cNvPr id="10" name="Imagen 9">
            <a:extLst>
              <a:ext uri="{FF2B5EF4-FFF2-40B4-BE49-F238E27FC236}">
                <a16:creationId xmlns:a16="http://schemas.microsoft.com/office/drawing/2014/main" id="{E578B540-5449-47B8-896E-0E4C1F346CFB}"/>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4649797" y="2934585"/>
            <a:ext cx="3519645" cy="2326301"/>
          </a:xfrm>
          <a:prstGeom prst="rect">
            <a:avLst/>
          </a:prstGeom>
          <a:ln>
            <a:noFill/>
          </a:ln>
          <a:effectLst>
            <a:outerShdw blurRad="292100" dist="139700" dir="2700000" algn="tl" rotWithShape="0">
              <a:srgbClr val="333333">
                <a:alpha val="65000"/>
              </a:srgbClr>
            </a:outerShdw>
          </a:effectLst>
        </p:spPr>
      </p:pic>
      <p:sp>
        <p:nvSpPr>
          <p:cNvPr id="13" name="Título 1">
            <a:extLst>
              <a:ext uri="{FF2B5EF4-FFF2-40B4-BE49-F238E27FC236}">
                <a16:creationId xmlns:a16="http://schemas.microsoft.com/office/drawing/2014/main" id="{4E3EA271-10E2-452B-B4C3-E7084EDEB39A}"/>
              </a:ext>
            </a:extLst>
          </p:cNvPr>
          <p:cNvSpPr>
            <a:spLocks noGrp="1"/>
          </p:cNvSpPr>
          <p:nvPr>
            <p:ph type="title"/>
          </p:nvPr>
        </p:nvSpPr>
        <p:spPr>
          <a:xfrm>
            <a:off x="549275" y="236592"/>
            <a:ext cx="8042276" cy="884187"/>
          </a:xfrm>
          <a:ln w="38100">
            <a:solidFill>
              <a:srgbClr val="62C9AE"/>
            </a:solidFill>
          </a:ln>
          <a:effectLst/>
        </p:spPr>
        <p:txBody>
          <a:bodyPr/>
          <a:lstStyle/>
          <a:p>
            <a:r>
              <a:rPr lang="es-ES" b="1" dirty="0">
                <a:ln w="22225">
                  <a:solidFill>
                    <a:schemeClr val="tx1">
                      <a:lumMod val="85000"/>
                      <a:lumOff val="15000"/>
                    </a:schemeClr>
                  </a:solidFill>
                  <a:prstDash val="solid"/>
                </a:ln>
                <a:solidFill>
                  <a:schemeClr val="bg1">
                    <a:lumMod val="50000"/>
                  </a:schemeClr>
                </a:solidFill>
              </a:rPr>
              <a:t>WEB MÉDICO/A</a:t>
            </a:r>
          </a:p>
        </p:txBody>
      </p:sp>
    </p:spTree>
    <p:extLst>
      <p:ext uri="{BB962C8B-B14F-4D97-AF65-F5344CB8AC3E}">
        <p14:creationId xmlns:p14="http://schemas.microsoft.com/office/powerpoint/2010/main" val="912737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49275" y="1475703"/>
            <a:ext cx="8042276" cy="5382297"/>
          </a:xfrm>
        </p:spPr>
        <p:txBody>
          <a:bodyPr>
            <a:normAutofit/>
          </a:bodyPr>
          <a:lstStyle/>
          <a:p>
            <a:pPr marL="685800" lvl="2" indent="0">
              <a:buNone/>
            </a:pPr>
            <a:endParaRPr lang="es-ES" b="1" dirty="0">
              <a:solidFill>
                <a:srgbClr val="2C7C9F"/>
              </a:solidFill>
              <a:sym typeface="Wingdings"/>
            </a:endParaRPr>
          </a:p>
          <a:p>
            <a:endParaRPr lang="es-ES" b="1" dirty="0">
              <a:solidFill>
                <a:srgbClr val="2C7C9F"/>
              </a:solidFill>
              <a:sym typeface="Wingdings"/>
            </a:endParaRPr>
          </a:p>
        </p:txBody>
      </p:sp>
      <p:pic>
        <p:nvPicPr>
          <p:cNvPr id="9" name="Imagen 8"/>
          <p:cNvPicPr>
            <a:picLocks noChangeAspect="1"/>
          </p:cNvPicPr>
          <p:nvPr/>
        </p:nvPicPr>
        <p:blipFill rotWithShape="1">
          <a:blip r:embed="rId3">
            <a:clrChange>
              <a:clrFrom>
                <a:srgbClr val="F5F5F5"/>
              </a:clrFrom>
              <a:clrTo>
                <a:srgbClr val="F5F5F5">
                  <a:alpha val="0"/>
                </a:srgbClr>
              </a:clrTo>
            </a:clrChange>
            <a:extLst>
              <a:ext uri="{28A0092B-C50C-407E-A947-70E740481C1C}">
                <a14:useLocalDpi xmlns:a14="http://schemas.microsoft.com/office/drawing/2010/main" val="0"/>
              </a:ext>
            </a:extLst>
          </a:blip>
          <a:srcRect l="2812" t="14814" r="72167" b="69383"/>
          <a:stretch/>
        </p:blipFill>
        <p:spPr>
          <a:xfrm>
            <a:off x="0" y="5817906"/>
            <a:ext cx="791814" cy="889053"/>
          </a:xfrm>
          <a:prstGeom prst="rect">
            <a:avLst/>
          </a:prstGeom>
        </p:spPr>
      </p:pic>
      <p:pic>
        <p:nvPicPr>
          <p:cNvPr id="5"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1733" y="2819559"/>
            <a:ext cx="4563694" cy="2796464"/>
          </a:xfrm>
          <a:prstGeom prst="rect">
            <a:avLst/>
          </a:prstGeom>
        </p:spPr>
      </p:pic>
      <p:pic>
        <p:nvPicPr>
          <p:cNvPr id="6" name="Imagen 5">
            <a:extLst>
              <a:ext uri="{FF2B5EF4-FFF2-40B4-BE49-F238E27FC236}">
                <a16:creationId xmlns:a16="http://schemas.microsoft.com/office/drawing/2014/main" id="{785F3DC7-E317-4621-A64F-F09260111BB2}"/>
              </a:ext>
            </a:extLst>
          </p:cNvPr>
          <p:cNvPicPr/>
          <p:nvPr/>
        </p:nvPicPr>
        <p:blipFill>
          <a:blip r:embed="rId5">
            <a:extLst>
              <a:ext uri="{28A0092B-C50C-407E-A947-70E740481C1C}">
                <a14:useLocalDpi xmlns:a14="http://schemas.microsoft.com/office/drawing/2010/main" val="0"/>
              </a:ext>
            </a:extLst>
          </a:blip>
          <a:stretch>
            <a:fillRect/>
          </a:stretch>
        </p:blipFill>
        <p:spPr>
          <a:xfrm>
            <a:off x="4678997" y="2956559"/>
            <a:ext cx="3520123" cy="2425737"/>
          </a:xfrm>
          <a:prstGeom prst="rect">
            <a:avLst/>
          </a:prstGeom>
          <a:ln>
            <a:noFill/>
          </a:ln>
          <a:effectLst>
            <a:outerShdw blurRad="292100" dist="139700" dir="2700000" algn="tl" rotWithShape="0">
              <a:srgbClr val="333333">
                <a:alpha val="65000"/>
              </a:srgbClr>
            </a:outerShdw>
          </a:effectLst>
        </p:spPr>
      </p:pic>
      <p:sp>
        <p:nvSpPr>
          <p:cNvPr id="4" name="CuadroTexto 3">
            <a:extLst>
              <a:ext uri="{FF2B5EF4-FFF2-40B4-BE49-F238E27FC236}">
                <a16:creationId xmlns:a16="http://schemas.microsoft.com/office/drawing/2014/main" id="{F290D48E-A22F-4EE0-A8BF-D2AD775AD8E4}"/>
              </a:ext>
            </a:extLst>
          </p:cNvPr>
          <p:cNvSpPr txBox="1"/>
          <p:nvPr/>
        </p:nvSpPr>
        <p:spPr>
          <a:xfrm>
            <a:off x="791814" y="1692982"/>
            <a:ext cx="7132986" cy="923330"/>
          </a:xfrm>
          <a:prstGeom prst="rect">
            <a:avLst/>
          </a:prstGeom>
          <a:noFill/>
        </p:spPr>
        <p:txBody>
          <a:bodyPr wrap="square" rtlCol="0">
            <a:spAutoFit/>
          </a:bodyPr>
          <a:lstStyle/>
          <a:p>
            <a:pPr marL="285750" indent="-285750">
              <a:buFont typeface="Courier New" panose="02070309020205020404" pitchFamily="49" charset="0"/>
              <a:buChar char="o"/>
            </a:pPr>
            <a:r>
              <a:rPr lang="es-ES" dirty="0"/>
              <a:t>Tras la realización de cada evaluación, el </a:t>
            </a:r>
            <a:r>
              <a:rPr lang="es-ES" b="1" dirty="0" smtClean="0"/>
              <a:t>aplicativo </a:t>
            </a:r>
            <a:r>
              <a:rPr lang="es-ES" b="1" dirty="0"/>
              <a:t>recomendará </a:t>
            </a:r>
            <a:r>
              <a:rPr lang="es-ES" dirty="0"/>
              <a:t>(en función de sus respuestas) una serie de </a:t>
            </a:r>
            <a:r>
              <a:rPr lang="es-ES" b="1" dirty="0" smtClean="0"/>
              <a:t>módulos (PPP)</a:t>
            </a:r>
            <a:r>
              <a:rPr lang="es-ES" dirty="0" smtClean="0"/>
              <a:t> </a:t>
            </a:r>
            <a:r>
              <a:rPr lang="es-ES" dirty="0"/>
              <a:t>a cada </a:t>
            </a:r>
            <a:r>
              <a:rPr lang="es-ES" dirty="0" smtClean="0"/>
              <a:t>paciente </a:t>
            </a:r>
            <a:endParaRPr lang="es-ES" dirty="0"/>
          </a:p>
          <a:p>
            <a:endParaRPr lang="es-ES" dirty="0"/>
          </a:p>
        </p:txBody>
      </p:sp>
      <p:sp>
        <p:nvSpPr>
          <p:cNvPr id="7" name="CuadroTexto 6">
            <a:extLst>
              <a:ext uri="{FF2B5EF4-FFF2-40B4-BE49-F238E27FC236}">
                <a16:creationId xmlns:a16="http://schemas.microsoft.com/office/drawing/2014/main" id="{9D30B534-C42E-4AA5-AC76-FF7DCABD8AA1}"/>
              </a:ext>
            </a:extLst>
          </p:cNvPr>
          <p:cNvSpPr txBox="1"/>
          <p:nvPr/>
        </p:nvSpPr>
        <p:spPr>
          <a:xfrm>
            <a:off x="636980" y="2638391"/>
            <a:ext cx="3649585" cy="3139321"/>
          </a:xfrm>
          <a:prstGeom prst="rect">
            <a:avLst/>
          </a:prstGeom>
          <a:noFill/>
        </p:spPr>
        <p:txBody>
          <a:bodyPr wrap="square" rtlCol="0">
            <a:spAutoFit/>
          </a:bodyPr>
          <a:lstStyle/>
          <a:p>
            <a:endParaRPr lang="es-ES" b="1" dirty="0" smtClean="0"/>
          </a:p>
          <a:p>
            <a:pPr algn="ctr"/>
            <a:r>
              <a:rPr lang="es-ES" b="1" dirty="0" smtClean="0"/>
              <a:t>El/la </a:t>
            </a:r>
            <a:r>
              <a:rPr lang="es-ES" b="1" dirty="0"/>
              <a:t>médico/a</a:t>
            </a:r>
            <a:r>
              <a:rPr lang="es-ES" dirty="0"/>
              <a:t>, </a:t>
            </a:r>
            <a:r>
              <a:rPr lang="es-ES" b="1" dirty="0" smtClean="0">
                <a:solidFill>
                  <a:srgbClr val="FF0000"/>
                </a:solidFill>
              </a:rPr>
              <a:t>DESPUÉS</a:t>
            </a:r>
            <a:r>
              <a:rPr lang="es-ES" dirty="0" smtClean="0"/>
              <a:t> de la </a:t>
            </a:r>
            <a:r>
              <a:rPr lang="es-ES" b="1" dirty="0" smtClean="0"/>
              <a:t> </a:t>
            </a:r>
            <a:r>
              <a:rPr lang="es-ES" b="1" dirty="0">
                <a:solidFill>
                  <a:srgbClr val="FF0000"/>
                </a:solidFill>
              </a:rPr>
              <a:t>visita</a:t>
            </a:r>
            <a:r>
              <a:rPr lang="es-ES" b="1" dirty="0"/>
              <a:t> </a:t>
            </a:r>
            <a:r>
              <a:rPr lang="es-ES" dirty="0"/>
              <a:t>con el/la paciente, deberá recomendar o </a:t>
            </a:r>
            <a:r>
              <a:rPr lang="es-ES" b="1" dirty="0"/>
              <a:t>añadir,</a:t>
            </a:r>
            <a:r>
              <a:rPr lang="es-ES" dirty="0"/>
              <a:t> si lo ve conveniente, algún </a:t>
            </a:r>
            <a:r>
              <a:rPr lang="es-ES" b="1" dirty="0"/>
              <a:t>módulo</a:t>
            </a:r>
            <a:r>
              <a:rPr lang="es-ES" dirty="0"/>
              <a:t> a su </a:t>
            </a:r>
            <a:r>
              <a:rPr lang="es-ES" b="1" dirty="0"/>
              <a:t>PLAN PERSONALIZADO DE PREVENCIÓN DE LA </a:t>
            </a:r>
            <a:r>
              <a:rPr lang="es-ES" b="1" dirty="0" smtClean="0"/>
              <a:t>DEPRESIÓN</a:t>
            </a:r>
            <a:endParaRPr lang="es-ES" dirty="0"/>
          </a:p>
          <a:p>
            <a:pPr algn="ctr"/>
            <a:endParaRPr lang="es-ES" dirty="0">
              <a:solidFill>
                <a:srgbClr val="FF0000"/>
              </a:solidFill>
            </a:endParaRPr>
          </a:p>
          <a:p>
            <a:pPr algn="ctr"/>
            <a:r>
              <a:rPr lang="es-ES" dirty="0" smtClean="0">
                <a:solidFill>
                  <a:srgbClr val="FF0000"/>
                </a:solidFill>
              </a:rPr>
              <a:t> </a:t>
            </a:r>
            <a:r>
              <a:rPr lang="es-ES" b="1" dirty="0">
                <a:solidFill>
                  <a:srgbClr val="FF0000"/>
                </a:solidFill>
              </a:rPr>
              <a:t>A</a:t>
            </a:r>
            <a:r>
              <a:rPr lang="es-ES" b="1" dirty="0" smtClean="0">
                <a:solidFill>
                  <a:srgbClr val="FF0000"/>
                </a:solidFill>
              </a:rPr>
              <a:t>ctivar </a:t>
            </a:r>
            <a:r>
              <a:rPr lang="es-ES" b="1" dirty="0">
                <a:solidFill>
                  <a:srgbClr val="FF0000"/>
                </a:solidFill>
              </a:rPr>
              <a:t>el </a:t>
            </a:r>
            <a:r>
              <a:rPr lang="es-ES" b="1" dirty="0" smtClean="0">
                <a:solidFill>
                  <a:srgbClr val="FF0000"/>
                </a:solidFill>
              </a:rPr>
              <a:t>PPP</a:t>
            </a:r>
            <a:r>
              <a:rPr lang="es-ES" dirty="0" smtClean="0">
                <a:solidFill>
                  <a:srgbClr val="FF0000"/>
                </a:solidFill>
              </a:rPr>
              <a:t> </a:t>
            </a:r>
            <a:r>
              <a:rPr lang="es-ES" dirty="0"/>
              <a:t>para que el/la paciente pueda comenzar a realizarlo.</a:t>
            </a:r>
          </a:p>
        </p:txBody>
      </p:sp>
      <p:pic>
        <p:nvPicPr>
          <p:cNvPr id="10" name="Imagen 9">
            <a:extLst>
              <a:ext uri="{FF2B5EF4-FFF2-40B4-BE49-F238E27FC236}">
                <a16:creationId xmlns:a16="http://schemas.microsoft.com/office/drawing/2014/main" id="{FB4181B2-CBA0-47B1-81C1-E72C1B816794}"/>
              </a:ext>
            </a:extLst>
          </p:cNvPr>
          <p:cNvPicPr/>
          <p:nvPr/>
        </p:nvPicPr>
        <p:blipFill>
          <a:blip r:embed="rId6">
            <a:extLst>
              <a:ext uri="{28A0092B-C50C-407E-A947-70E740481C1C}">
                <a14:useLocalDpi xmlns:a14="http://schemas.microsoft.com/office/drawing/2010/main" val="0"/>
              </a:ext>
            </a:extLst>
          </a:blip>
          <a:stretch>
            <a:fillRect/>
          </a:stretch>
        </p:blipFill>
        <p:spPr>
          <a:xfrm>
            <a:off x="5919391" y="3166414"/>
            <a:ext cx="988377" cy="1061720"/>
          </a:xfrm>
          <a:prstGeom prst="rect">
            <a:avLst/>
          </a:prstGeom>
          <a:ln>
            <a:solidFill>
              <a:schemeClr val="tx1"/>
            </a:solidFill>
          </a:ln>
        </p:spPr>
      </p:pic>
      <p:sp>
        <p:nvSpPr>
          <p:cNvPr id="12" name="Título 1">
            <a:extLst>
              <a:ext uri="{FF2B5EF4-FFF2-40B4-BE49-F238E27FC236}">
                <a16:creationId xmlns:a16="http://schemas.microsoft.com/office/drawing/2014/main" id="{AD9D7A54-F9F5-4159-9BF0-5F56A6AE1575}"/>
              </a:ext>
            </a:extLst>
          </p:cNvPr>
          <p:cNvSpPr>
            <a:spLocks noGrp="1"/>
          </p:cNvSpPr>
          <p:nvPr>
            <p:ph type="title"/>
          </p:nvPr>
        </p:nvSpPr>
        <p:spPr>
          <a:xfrm>
            <a:off x="549275" y="236592"/>
            <a:ext cx="8042276" cy="884187"/>
          </a:xfrm>
          <a:ln w="38100">
            <a:solidFill>
              <a:srgbClr val="62C9AE"/>
            </a:solidFill>
          </a:ln>
          <a:effectLst/>
        </p:spPr>
        <p:txBody>
          <a:bodyPr/>
          <a:lstStyle/>
          <a:p>
            <a:r>
              <a:rPr lang="es-ES" b="1" dirty="0">
                <a:ln w="22225">
                  <a:solidFill>
                    <a:schemeClr val="tx1">
                      <a:lumMod val="85000"/>
                      <a:lumOff val="15000"/>
                    </a:schemeClr>
                  </a:solidFill>
                  <a:prstDash val="solid"/>
                </a:ln>
                <a:solidFill>
                  <a:schemeClr val="bg1">
                    <a:lumMod val="50000"/>
                  </a:schemeClr>
                </a:solidFill>
              </a:rPr>
              <a:t>WEB MÉDICO/A</a:t>
            </a:r>
          </a:p>
        </p:txBody>
      </p:sp>
    </p:spTree>
    <p:extLst>
      <p:ext uri="{BB962C8B-B14F-4D97-AF65-F5344CB8AC3E}">
        <p14:creationId xmlns:p14="http://schemas.microsoft.com/office/powerpoint/2010/main" val="3093519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49275" y="1475703"/>
            <a:ext cx="8042276" cy="5382297"/>
          </a:xfrm>
        </p:spPr>
        <p:txBody>
          <a:bodyPr>
            <a:normAutofit/>
          </a:bodyPr>
          <a:lstStyle/>
          <a:p>
            <a:pPr marL="685800" lvl="2" indent="0">
              <a:buNone/>
            </a:pPr>
            <a:endParaRPr lang="es-ES" b="1" dirty="0">
              <a:solidFill>
                <a:srgbClr val="2C7C9F"/>
              </a:solidFill>
              <a:sym typeface="Wingdings"/>
            </a:endParaRPr>
          </a:p>
          <a:p>
            <a:pPr marL="0" indent="0">
              <a:buNone/>
            </a:pPr>
            <a:endParaRPr lang="es-ES" b="1" dirty="0">
              <a:solidFill>
                <a:srgbClr val="2C7C9F"/>
              </a:solidFill>
              <a:sym typeface="Wingdings"/>
            </a:endParaRPr>
          </a:p>
        </p:txBody>
      </p:sp>
      <p:pic>
        <p:nvPicPr>
          <p:cNvPr id="9" name="Imagen 8"/>
          <p:cNvPicPr>
            <a:picLocks noChangeAspect="1"/>
          </p:cNvPicPr>
          <p:nvPr/>
        </p:nvPicPr>
        <p:blipFill rotWithShape="1">
          <a:blip r:embed="rId3">
            <a:clrChange>
              <a:clrFrom>
                <a:srgbClr val="F5F5F5"/>
              </a:clrFrom>
              <a:clrTo>
                <a:srgbClr val="F5F5F5">
                  <a:alpha val="0"/>
                </a:srgbClr>
              </a:clrTo>
            </a:clrChange>
            <a:extLst>
              <a:ext uri="{28A0092B-C50C-407E-A947-70E740481C1C}">
                <a14:useLocalDpi xmlns:a14="http://schemas.microsoft.com/office/drawing/2010/main" val="0"/>
              </a:ext>
            </a:extLst>
          </a:blip>
          <a:srcRect l="2812" t="14814" r="72167" b="69383"/>
          <a:stretch/>
        </p:blipFill>
        <p:spPr>
          <a:xfrm>
            <a:off x="0" y="5817906"/>
            <a:ext cx="791814" cy="889053"/>
          </a:xfrm>
          <a:prstGeom prst="rect">
            <a:avLst/>
          </a:prstGeom>
        </p:spPr>
      </p:pic>
      <p:pic>
        <p:nvPicPr>
          <p:cNvPr id="5"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1733" y="2819559"/>
            <a:ext cx="4563694" cy="2796464"/>
          </a:xfrm>
          <a:prstGeom prst="rect">
            <a:avLst/>
          </a:prstGeom>
        </p:spPr>
      </p:pic>
      <p:sp>
        <p:nvSpPr>
          <p:cNvPr id="4" name="CuadroTexto 3">
            <a:extLst>
              <a:ext uri="{FF2B5EF4-FFF2-40B4-BE49-F238E27FC236}">
                <a16:creationId xmlns:a16="http://schemas.microsoft.com/office/drawing/2014/main" id="{F290D48E-A22F-4EE0-A8BF-D2AD775AD8E4}"/>
              </a:ext>
            </a:extLst>
          </p:cNvPr>
          <p:cNvSpPr txBox="1"/>
          <p:nvPr/>
        </p:nvSpPr>
        <p:spPr>
          <a:xfrm>
            <a:off x="788986" y="1521939"/>
            <a:ext cx="6995160" cy="1200329"/>
          </a:xfrm>
          <a:prstGeom prst="rect">
            <a:avLst/>
          </a:prstGeom>
          <a:noFill/>
        </p:spPr>
        <p:txBody>
          <a:bodyPr wrap="square" rtlCol="0">
            <a:spAutoFit/>
          </a:bodyPr>
          <a:lstStyle/>
          <a:p>
            <a:r>
              <a:rPr lang="es-ES" dirty="0" smtClean="0"/>
              <a:t>Módulos </a:t>
            </a:r>
            <a:r>
              <a:rPr lang="es-ES" dirty="0" smtClean="0">
                <a:solidFill>
                  <a:schemeClr val="accent2">
                    <a:lumMod val="75000"/>
                  </a:schemeClr>
                </a:solidFill>
              </a:rPr>
              <a:t>Naranjas</a:t>
            </a:r>
            <a:r>
              <a:rPr lang="es-ES" dirty="0" smtClean="0"/>
              <a:t>                   Recomendados por el Aplicativo</a:t>
            </a:r>
            <a:endParaRPr lang="es-ES" dirty="0"/>
          </a:p>
          <a:p>
            <a:endParaRPr lang="es-ES" dirty="0"/>
          </a:p>
          <a:p>
            <a:endParaRPr lang="es-ES" dirty="0"/>
          </a:p>
          <a:p>
            <a:endParaRPr lang="es-ES" dirty="0"/>
          </a:p>
        </p:txBody>
      </p:sp>
      <p:sp>
        <p:nvSpPr>
          <p:cNvPr id="7" name="CuadroTexto 6">
            <a:extLst>
              <a:ext uri="{FF2B5EF4-FFF2-40B4-BE49-F238E27FC236}">
                <a16:creationId xmlns:a16="http://schemas.microsoft.com/office/drawing/2014/main" id="{9D30B534-C42E-4AA5-AC76-FF7DCABD8AA1}"/>
              </a:ext>
            </a:extLst>
          </p:cNvPr>
          <p:cNvSpPr txBox="1"/>
          <p:nvPr/>
        </p:nvSpPr>
        <p:spPr>
          <a:xfrm>
            <a:off x="788986" y="1889886"/>
            <a:ext cx="7469232" cy="646331"/>
          </a:xfrm>
          <a:prstGeom prst="rect">
            <a:avLst/>
          </a:prstGeom>
          <a:noFill/>
        </p:spPr>
        <p:txBody>
          <a:bodyPr wrap="square" rtlCol="0">
            <a:spAutoFit/>
          </a:bodyPr>
          <a:lstStyle/>
          <a:p>
            <a:r>
              <a:rPr lang="es-ES" dirty="0" smtClean="0"/>
              <a:t>Módulos </a:t>
            </a:r>
            <a:r>
              <a:rPr lang="es-ES" dirty="0" smtClean="0">
                <a:solidFill>
                  <a:schemeClr val="accent4">
                    <a:lumMod val="75000"/>
                  </a:schemeClr>
                </a:solidFill>
              </a:rPr>
              <a:t>Rosas</a:t>
            </a:r>
            <a:r>
              <a:rPr lang="es-ES" dirty="0" smtClean="0"/>
              <a:t>                     El/la médico/a puede decidir recomendar o no</a:t>
            </a:r>
            <a:endParaRPr lang="es-ES" b="1" dirty="0" smtClean="0"/>
          </a:p>
          <a:p>
            <a:endParaRPr lang="es-ES" b="1" dirty="0"/>
          </a:p>
        </p:txBody>
      </p:sp>
      <p:sp>
        <p:nvSpPr>
          <p:cNvPr id="8" name="CuadroTexto 7">
            <a:extLst>
              <a:ext uri="{FF2B5EF4-FFF2-40B4-BE49-F238E27FC236}">
                <a16:creationId xmlns:a16="http://schemas.microsoft.com/office/drawing/2014/main" id="{F63773E0-2C2E-41A3-B00A-F664A052B86C}"/>
              </a:ext>
            </a:extLst>
          </p:cNvPr>
          <p:cNvSpPr txBox="1"/>
          <p:nvPr/>
        </p:nvSpPr>
        <p:spPr>
          <a:xfrm>
            <a:off x="543999" y="4288103"/>
            <a:ext cx="3312142" cy="369332"/>
          </a:xfrm>
          <a:prstGeom prst="rect">
            <a:avLst/>
          </a:prstGeom>
          <a:noFill/>
        </p:spPr>
        <p:txBody>
          <a:bodyPr wrap="square" rtlCol="0">
            <a:spAutoFit/>
          </a:bodyPr>
          <a:lstStyle/>
          <a:p>
            <a:r>
              <a:rPr lang="es-ES" b="1" dirty="0" smtClean="0"/>
              <a:t>“VALIDAR”</a:t>
            </a:r>
            <a:r>
              <a:rPr lang="es-ES" dirty="0" smtClean="0"/>
              <a:t>   para  </a:t>
            </a:r>
            <a:r>
              <a:rPr lang="es-ES" b="1" dirty="0" smtClean="0"/>
              <a:t>activar </a:t>
            </a:r>
            <a:r>
              <a:rPr lang="es-ES" b="1" dirty="0"/>
              <a:t>el </a:t>
            </a:r>
            <a:r>
              <a:rPr lang="es-ES" b="1" dirty="0" smtClean="0"/>
              <a:t>PPP</a:t>
            </a:r>
            <a:endParaRPr lang="es-ES" dirty="0"/>
          </a:p>
        </p:txBody>
      </p:sp>
      <p:pic>
        <p:nvPicPr>
          <p:cNvPr id="11" name="Imagen 10">
            <a:extLst>
              <a:ext uri="{FF2B5EF4-FFF2-40B4-BE49-F238E27FC236}">
                <a16:creationId xmlns:a16="http://schemas.microsoft.com/office/drawing/2014/main" id="{F0D50B8E-AFA4-472A-8202-009B3B11B239}"/>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4706927" y="2946627"/>
            <a:ext cx="3494752" cy="2318824"/>
          </a:xfrm>
          <a:prstGeom prst="rect">
            <a:avLst/>
          </a:prstGeom>
          <a:ln>
            <a:noFill/>
          </a:ln>
          <a:effectLst>
            <a:outerShdw blurRad="190500" algn="tl" rotWithShape="0">
              <a:srgbClr val="000000">
                <a:alpha val="70000"/>
              </a:srgbClr>
            </a:outerShdw>
          </a:effectLst>
        </p:spPr>
      </p:pic>
      <p:pic>
        <p:nvPicPr>
          <p:cNvPr id="12" name="Imagen 11">
            <a:extLst>
              <a:ext uri="{FF2B5EF4-FFF2-40B4-BE49-F238E27FC236}">
                <a16:creationId xmlns:a16="http://schemas.microsoft.com/office/drawing/2014/main" id="{CD6FC44E-022A-4146-8BBF-386E021952ED}"/>
              </a:ext>
            </a:extLst>
          </p:cNvPr>
          <p:cNvPicPr/>
          <p:nvPr/>
        </p:nvPicPr>
        <p:blipFill rotWithShape="1">
          <a:blip r:embed="rId6" cstate="print">
            <a:extLst>
              <a:ext uri="{28A0092B-C50C-407E-A947-70E740481C1C}">
                <a14:useLocalDpi xmlns:a14="http://schemas.microsoft.com/office/drawing/2010/main" val="0"/>
              </a:ext>
            </a:extLst>
          </a:blip>
          <a:srcRect l="2813" t="3391" r="50382" b="29372"/>
          <a:stretch/>
        </p:blipFill>
        <p:spPr>
          <a:xfrm>
            <a:off x="5103515" y="2994064"/>
            <a:ext cx="2647422" cy="2271387"/>
          </a:xfrm>
          <a:prstGeom prst="rect">
            <a:avLst/>
          </a:prstGeom>
          <a:ln>
            <a:noFill/>
          </a:ln>
          <a:effectLst>
            <a:outerShdw blurRad="190500" algn="tl" rotWithShape="0">
              <a:srgbClr val="000000">
                <a:alpha val="70000"/>
              </a:srgbClr>
            </a:outerShdw>
          </a:effectLst>
        </p:spPr>
      </p:pic>
      <p:pic>
        <p:nvPicPr>
          <p:cNvPr id="13" name="Imagen 12">
            <a:extLst>
              <a:ext uri="{FF2B5EF4-FFF2-40B4-BE49-F238E27FC236}">
                <a16:creationId xmlns:a16="http://schemas.microsoft.com/office/drawing/2014/main" id="{0BD07691-AFED-49BA-9FF6-09A2AB8C07CE}"/>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4620479" y="2911384"/>
            <a:ext cx="3586201" cy="2255519"/>
          </a:xfrm>
          <a:prstGeom prst="rect">
            <a:avLst/>
          </a:prstGeom>
          <a:ln>
            <a:noFill/>
          </a:ln>
          <a:effectLst>
            <a:outerShdw blurRad="292100" dist="139700" dir="2700000" algn="tl" rotWithShape="0">
              <a:srgbClr val="333333">
                <a:alpha val="65000"/>
              </a:srgbClr>
            </a:outerShdw>
          </a:effectLst>
        </p:spPr>
      </p:pic>
      <p:sp>
        <p:nvSpPr>
          <p:cNvPr id="15" name="Título 1">
            <a:extLst>
              <a:ext uri="{FF2B5EF4-FFF2-40B4-BE49-F238E27FC236}">
                <a16:creationId xmlns:a16="http://schemas.microsoft.com/office/drawing/2014/main" id="{F3243375-D574-4CD2-A5B9-A389EE3E5A4C}"/>
              </a:ext>
            </a:extLst>
          </p:cNvPr>
          <p:cNvSpPr>
            <a:spLocks noGrp="1"/>
          </p:cNvSpPr>
          <p:nvPr>
            <p:ph type="title"/>
          </p:nvPr>
        </p:nvSpPr>
        <p:spPr>
          <a:xfrm>
            <a:off x="549275" y="236592"/>
            <a:ext cx="8042276" cy="884187"/>
          </a:xfrm>
          <a:ln w="38100">
            <a:solidFill>
              <a:srgbClr val="62C9AE"/>
            </a:solidFill>
          </a:ln>
          <a:effectLst/>
        </p:spPr>
        <p:txBody>
          <a:bodyPr/>
          <a:lstStyle/>
          <a:p>
            <a:r>
              <a:rPr lang="es-ES" b="1" dirty="0">
                <a:ln w="22225">
                  <a:solidFill>
                    <a:schemeClr val="tx1">
                      <a:lumMod val="85000"/>
                      <a:lumOff val="15000"/>
                    </a:schemeClr>
                  </a:solidFill>
                  <a:prstDash val="solid"/>
                </a:ln>
                <a:solidFill>
                  <a:schemeClr val="bg1">
                    <a:lumMod val="50000"/>
                  </a:schemeClr>
                </a:solidFill>
              </a:rPr>
              <a:t>WEB MÉDICO/A</a:t>
            </a:r>
          </a:p>
        </p:txBody>
      </p:sp>
      <p:cxnSp>
        <p:nvCxnSpPr>
          <p:cNvPr id="6" name="Conector recto de flecha 5"/>
          <p:cNvCxnSpPr/>
          <p:nvPr/>
        </p:nvCxnSpPr>
        <p:spPr>
          <a:xfrm>
            <a:off x="2667527" y="1716505"/>
            <a:ext cx="7860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9" name="Imagen 18"/>
          <p:cNvPicPr>
            <a:picLocks noChangeAspect="1"/>
          </p:cNvPicPr>
          <p:nvPr/>
        </p:nvPicPr>
        <p:blipFill>
          <a:blip r:embed="rId8"/>
          <a:stretch>
            <a:fillRect/>
          </a:stretch>
        </p:blipFill>
        <p:spPr>
          <a:xfrm>
            <a:off x="5268440" y="3711255"/>
            <a:ext cx="2371725" cy="390525"/>
          </a:xfrm>
          <a:prstGeom prst="rect">
            <a:avLst/>
          </a:prstGeom>
        </p:spPr>
      </p:pic>
      <p:cxnSp>
        <p:nvCxnSpPr>
          <p:cNvPr id="16" name="Conector recto de flecha 15"/>
          <p:cNvCxnSpPr/>
          <p:nvPr/>
        </p:nvCxnSpPr>
        <p:spPr>
          <a:xfrm>
            <a:off x="2511643" y="2122103"/>
            <a:ext cx="7860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ctángulo 16"/>
          <p:cNvSpPr/>
          <p:nvPr/>
        </p:nvSpPr>
        <p:spPr>
          <a:xfrm>
            <a:off x="455653" y="2780907"/>
            <a:ext cx="4572000" cy="646331"/>
          </a:xfrm>
          <a:prstGeom prst="rect">
            <a:avLst/>
          </a:prstGeom>
        </p:spPr>
        <p:txBody>
          <a:bodyPr>
            <a:spAutoFit/>
          </a:bodyPr>
          <a:lstStyle/>
          <a:p>
            <a:r>
              <a:rPr lang="es-ES" dirty="0"/>
              <a:t>“</a:t>
            </a:r>
            <a:r>
              <a:rPr lang="es-ES" b="1" dirty="0"/>
              <a:t>¿Qué es esto?” </a:t>
            </a:r>
            <a:r>
              <a:rPr lang="es-ES" dirty="0"/>
              <a:t>Breve descripción del contenido del módulo</a:t>
            </a:r>
          </a:p>
        </p:txBody>
      </p:sp>
      <p:sp>
        <p:nvSpPr>
          <p:cNvPr id="18" name="Rectángulo 17"/>
          <p:cNvSpPr/>
          <p:nvPr/>
        </p:nvSpPr>
        <p:spPr>
          <a:xfrm>
            <a:off x="455653" y="3669812"/>
            <a:ext cx="4572000" cy="369332"/>
          </a:xfrm>
          <a:prstGeom prst="rect">
            <a:avLst/>
          </a:prstGeom>
        </p:spPr>
        <p:txBody>
          <a:bodyPr>
            <a:spAutoFit/>
          </a:bodyPr>
          <a:lstStyle/>
          <a:p>
            <a:r>
              <a:rPr lang="es-ES" b="1" dirty="0" smtClean="0"/>
              <a:t>“</a:t>
            </a:r>
            <a:r>
              <a:rPr lang="es-ES" b="1" dirty="0"/>
              <a:t>Pulsar para recomendar módulo”.</a:t>
            </a:r>
            <a:endParaRPr lang="es-ES" dirty="0"/>
          </a:p>
        </p:txBody>
      </p:sp>
      <p:pic>
        <p:nvPicPr>
          <p:cNvPr id="14" name="Imagen 13">
            <a:extLst>
              <a:ext uri="{FF2B5EF4-FFF2-40B4-BE49-F238E27FC236}">
                <a16:creationId xmlns:a16="http://schemas.microsoft.com/office/drawing/2014/main" id="{DA5AF718-FBE2-4D07-B3C7-5F16643660F5}"/>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4647497" y="2891141"/>
            <a:ext cx="3559458" cy="231072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34492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3">
            <a:clrChange>
              <a:clrFrom>
                <a:srgbClr val="F5F5F5"/>
              </a:clrFrom>
              <a:clrTo>
                <a:srgbClr val="F5F5F5">
                  <a:alpha val="0"/>
                </a:srgbClr>
              </a:clrTo>
            </a:clrChange>
            <a:extLst>
              <a:ext uri="{28A0092B-C50C-407E-A947-70E740481C1C}">
                <a14:useLocalDpi xmlns:a14="http://schemas.microsoft.com/office/drawing/2010/main" val="0"/>
              </a:ext>
            </a:extLst>
          </a:blip>
          <a:srcRect l="2812" t="14814" r="72167" b="69383"/>
          <a:stretch/>
        </p:blipFill>
        <p:spPr>
          <a:xfrm>
            <a:off x="0" y="5817906"/>
            <a:ext cx="791814" cy="889053"/>
          </a:xfrm>
          <a:prstGeom prst="rect">
            <a:avLst/>
          </a:prstGeom>
        </p:spPr>
      </p:pic>
      <p:sp>
        <p:nvSpPr>
          <p:cNvPr id="8" name="Título 1"/>
          <p:cNvSpPr txBox="1">
            <a:spLocks/>
          </p:cNvSpPr>
          <p:nvPr/>
        </p:nvSpPr>
        <p:spPr>
          <a:xfrm>
            <a:off x="708748" y="409044"/>
            <a:ext cx="7719260" cy="859282"/>
          </a:xfrm>
          <a:prstGeom prst="rect">
            <a:avLst/>
          </a:prstGeom>
          <a:ln w="38100">
            <a:solidFill>
              <a:srgbClr val="62C9AE"/>
            </a:solidFill>
          </a:ln>
        </p:spPr>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s-ES" sz="2800" b="0" i="0" u="none" strike="noStrike" kern="1200" cap="none" spc="0" normalizeH="0" baseline="0" noProof="0" dirty="0">
              <a:ln w="0"/>
              <a:solidFill>
                <a:schemeClr val="accent1"/>
              </a:solidFill>
              <a:effectLst>
                <a:outerShdw blurRad="38100" dist="25400" dir="5400000" algn="ctr" rotWithShape="0">
                  <a:srgbClr val="6E747A">
                    <a:alpha val="43000"/>
                  </a:srgbClr>
                </a:outerShdw>
              </a:effectLst>
              <a:uLnTx/>
              <a:uFillTx/>
              <a:latin typeface="+mj-lt"/>
              <a:ea typeface="+mj-ea"/>
              <a:cs typeface="+mj-cs"/>
            </a:endParaRPr>
          </a:p>
        </p:txBody>
      </p:sp>
      <p:sp>
        <p:nvSpPr>
          <p:cNvPr id="9" name="8 Rectángulo"/>
          <p:cNvSpPr/>
          <p:nvPr/>
        </p:nvSpPr>
        <p:spPr>
          <a:xfrm>
            <a:off x="981586" y="533717"/>
            <a:ext cx="7120530" cy="646331"/>
          </a:xfrm>
          <a:prstGeom prst="rect">
            <a:avLst/>
          </a:prstGeom>
        </p:spPr>
        <p:txBody>
          <a:bodyPr wrap="square">
            <a:spAutoFit/>
          </a:bodyPr>
          <a:lstStyle/>
          <a:p>
            <a:pPr lvl="0" defTabSz="914400">
              <a:spcBef>
                <a:spcPct val="0"/>
              </a:spcBef>
              <a:defRPr/>
            </a:pPr>
            <a:r>
              <a:rPr lang="es-ES" sz="3600" b="1" dirty="0">
                <a:ln w="22225">
                  <a:solidFill>
                    <a:schemeClr val="tx1">
                      <a:lumMod val="85000"/>
                      <a:lumOff val="15000"/>
                    </a:schemeClr>
                  </a:solidFill>
                  <a:prstDash val="solid"/>
                </a:ln>
                <a:solidFill>
                  <a:schemeClr val="bg1">
                    <a:lumMod val="50000"/>
                  </a:schemeClr>
                </a:solidFill>
              </a:rPr>
              <a:t>Programa de prevención depresión</a:t>
            </a:r>
          </a:p>
        </p:txBody>
      </p:sp>
      <p:sp>
        <p:nvSpPr>
          <p:cNvPr id="3" name="Flecha derecha 2"/>
          <p:cNvSpPr/>
          <p:nvPr/>
        </p:nvSpPr>
        <p:spPr>
          <a:xfrm>
            <a:off x="707435" y="2219441"/>
            <a:ext cx="7486998" cy="476250"/>
          </a:xfrm>
          <a:prstGeom prst="rightArrow">
            <a:avLst/>
          </a:prstGeom>
          <a:solidFill>
            <a:srgbClr val="62C9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CuadroTexto 3"/>
          <p:cNvSpPr txBox="1"/>
          <p:nvPr/>
        </p:nvSpPr>
        <p:spPr>
          <a:xfrm>
            <a:off x="494773" y="3769126"/>
            <a:ext cx="1456814" cy="1477328"/>
          </a:xfrm>
          <a:prstGeom prst="rect">
            <a:avLst/>
          </a:prstGeom>
          <a:noFill/>
        </p:spPr>
        <p:txBody>
          <a:bodyPr wrap="square" rtlCol="0">
            <a:spAutoFit/>
          </a:bodyPr>
          <a:lstStyle/>
          <a:p>
            <a:pPr algn="ctr"/>
            <a:r>
              <a:rPr lang="es-ES" b="1" dirty="0" smtClean="0"/>
              <a:t>MÉDICO/A</a:t>
            </a:r>
          </a:p>
          <a:p>
            <a:pPr algn="ctr"/>
            <a:r>
              <a:rPr lang="es-ES" dirty="0" smtClean="0"/>
              <a:t>Consulta habitual</a:t>
            </a:r>
          </a:p>
          <a:p>
            <a:pPr algn="ctr"/>
            <a:endParaRPr lang="es-ES" dirty="0" smtClean="0"/>
          </a:p>
          <a:p>
            <a:pPr algn="ctr"/>
            <a:endParaRPr lang="es-ES" dirty="0"/>
          </a:p>
        </p:txBody>
      </p:sp>
      <p:pic>
        <p:nvPicPr>
          <p:cNvPr id="10" name="Imagen 9" descr="consulta-mayor-maxi-bearzi.jpg"/>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a:off x="488007" y="2682406"/>
            <a:ext cx="1352897" cy="984276"/>
          </a:xfrm>
          <a:prstGeom prst="rect">
            <a:avLst/>
          </a:prstGeom>
        </p:spPr>
      </p:pic>
      <p:pic>
        <p:nvPicPr>
          <p:cNvPr id="11" name="Imagen 10" descr="11.jpg"/>
          <p:cNvPicPr>
            <a:picLocks noChangeAspect="1"/>
          </p:cNvPicPr>
          <p:nvPr/>
        </p:nvPicPr>
        <p:blipFill>
          <a:blip r:embed="rId5">
            <a:alphaModFix amt="65000"/>
            <a:extLst>
              <a:ext uri="{28A0092B-C50C-407E-A947-70E740481C1C}">
                <a14:useLocalDpi xmlns:a14="http://schemas.microsoft.com/office/drawing/2010/main" val="0"/>
              </a:ext>
            </a:extLst>
          </a:blip>
          <a:stretch>
            <a:fillRect/>
          </a:stretch>
        </p:blipFill>
        <p:spPr>
          <a:xfrm>
            <a:off x="3576280" y="2756962"/>
            <a:ext cx="1181305" cy="733071"/>
          </a:xfrm>
          <a:prstGeom prst="rect">
            <a:avLst/>
          </a:prstGeom>
        </p:spPr>
      </p:pic>
      <p:sp>
        <p:nvSpPr>
          <p:cNvPr id="12" name="CuadroTexto 11"/>
          <p:cNvSpPr txBox="1"/>
          <p:nvPr/>
        </p:nvSpPr>
        <p:spPr>
          <a:xfrm>
            <a:off x="3028818" y="1597346"/>
            <a:ext cx="2826166" cy="369332"/>
          </a:xfrm>
          <a:prstGeom prst="rect">
            <a:avLst/>
          </a:prstGeom>
          <a:noFill/>
        </p:spPr>
        <p:txBody>
          <a:bodyPr wrap="square" rtlCol="0">
            <a:spAutoFit/>
          </a:bodyPr>
          <a:lstStyle/>
          <a:p>
            <a:r>
              <a:rPr lang="es-ES" b="1" dirty="0" smtClean="0"/>
              <a:t>Proceso de reclutamiento</a:t>
            </a:r>
            <a:endParaRPr lang="es-ES" b="1" dirty="0"/>
          </a:p>
        </p:txBody>
      </p:sp>
      <p:sp>
        <p:nvSpPr>
          <p:cNvPr id="13" name="CuadroTexto 12"/>
          <p:cNvSpPr txBox="1"/>
          <p:nvPr/>
        </p:nvSpPr>
        <p:spPr>
          <a:xfrm>
            <a:off x="3415922" y="3769125"/>
            <a:ext cx="1987282" cy="646331"/>
          </a:xfrm>
          <a:prstGeom prst="rect">
            <a:avLst/>
          </a:prstGeom>
          <a:noFill/>
        </p:spPr>
        <p:txBody>
          <a:bodyPr wrap="square" rtlCol="0">
            <a:spAutoFit/>
          </a:bodyPr>
          <a:lstStyle/>
          <a:p>
            <a:pPr algn="ctr"/>
            <a:r>
              <a:rPr lang="es-ES" b="1" dirty="0" smtClean="0"/>
              <a:t>ENTREVISTADOR/A</a:t>
            </a:r>
          </a:p>
          <a:p>
            <a:pPr algn="ctr"/>
            <a:r>
              <a:rPr lang="es-ES" dirty="0" smtClean="0"/>
              <a:t>Cribado</a:t>
            </a:r>
            <a:endParaRPr lang="es-ES" dirty="0"/>
          </a:p>
        </p:txBody>
      </p:sp>
      <p:sp>
        <p:nvSpPr>
          <p:cNvPr id="22" name="CuadroTexto 21"/>
          <p:cNvSpPr txBox="1"/>
          <p:nvPr/>
        </p:nvSpPr>
        <p:spPr>
          <a:xfrm>
            <a:off x="5603015" y="3910514"/>
            <a:ext cx="1264524" cy="646331"/>
          </a:xfrm>
          <a:prstGeom prst="rect">
            <a:avLst/>
          </a:prstGeom>
          <a:noFill/>
        </p:spPr>
        <p:txBody>
          <a:bodyPr wrap="square" rtlCol="0">
            <a:spAutoFit/>
          </a:bodyPr>
          <a:lstStyle/>
          <a:p>
            <a:r>
              <a:rPr lang="es-ES" b="1" dirty="0" smtClean="0">
                <a:solidFill>
                  <a:srgbClr val="00B050"/>
                </a:solidFill>
              </a:rPr>
              <a:t>SI    → </a:t>
            </a:r>
            <a:r>
              <a:rPr lang="es-ES" b="1" dirty="0" smtClean="0"/>
              <a:t>PACIENTE</a:t>
            </a:r>
            <a:endParaRPr lang="es-ES" b="1" dirty="0"/>
          </a:p>
        </p:txBody>
      </p:sp>
      <p:sp>
        <p:nvSpPr>
          <p:cNvPr id="15" name="CuadroTexto 14"/>
          <p:cNvSpPr txBox="1"/>
          <p:nvPr/>
        </p:nvSpPr>
        <p:spPr>
          <a:xfrm>
            <a:off x="1951587" y="3783025"/>
            <a:ext cx="1586725" cy="646331"/>
          </a:xfrm>
          <a:prstGeom prst="rect">
            <a:avLst/>
          </a:prstGeom>
          <a:noFill/>
        </p:spPr>
        <p:txBody>
          <a:bodyPr wrap="square" rtlCol="0">
            <a:spAutoFit/>
          </a:bodyPr>
          <a:lstStyle/>
          <a:p>
            <a:r>
              <a:rPr lang="es-ES" b="1" dirty="0" smtClean="0">
                <a:solidFill>
                  <a:srgbClr val="00B050"/>
                </a:solidFill>
              </a:rPr>
              <a:t>SI    → </a:t>
            </a:r>
            <a:r>
              <a:rPr lang="es-ES" b="1" dirty="0" smtClean="0"/>
              <a:t>CANDIDATO/A</a:t>
            </a:r>
            <a:endParaRPr lang="es-ES" b="1" dirty="0"/>
          </a:p>
        </p:txBody>
      </p:sp>
      <p:pic>
        <p:nvPicPr>
          <p:cNvPr id="16" name="Imagen 15" descr="consulta-mayor-maxi-bearzi.jpg"/>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a:off x="6749219" y="2702127"/>
            <a:ext cx="1352897" cy="984276"/>
          </a:xfrm>
          <a:prstGeom prst="rect">
            <a:avLst/>
          </a:prstGeom>
        </p:spPr>
      </p:pic>
      <p:sp>
        <p:nvSpPr>
          <p:cNvPr id="19" name="CuadroTexto 18"/>
          <p:cNvSpPr txBox="1"/>
          <p:nvPr/>
        </p:nvSpPr>
        <p:spPr>
          <a:xfrm>
            <a:off x="6797427" y="3818181"/>
            <a:ext cx="2016281" cy="1754326"/>
          </a:xfrm>
          <a:prstGeom prst="rect">
            <a:avLst/>
          </a:prstGeom>
          <a:noFill/>
        </p:spPr>
        <p:txBody>
          <a:bodyPr wrap="square" rtlCol="0">
            <a:spAutoFit/>
          </a:bodyPr>
          <a:lstStyle/>
          <a:p>
            <a:pPr algn="ctr"/>
            <a:r>
              <a:rPr lang="es-ES" b="1" dirty="0" smtClean="0"/>
              <a:t>VISITA MÉDICO/A</a:t>
            </a:r>
          </a:p>
          <a:p>
            <a:pPr algn="ctr"/>
            <a:r>
              <a:rPr lang="es-ES" dirty="0" smtClean="0"/>
              <a:t>Entrevista semiestructurada de 15 minutos</a:t>
            </a:r>
          </a:p>
          <a:p>
            <a:pPr algn="ctr"/>
            <a:r>
              <a:rPr lang="es-ES" b="1" dirty="0" smtClean="0"/>
              <a:t>Validación del PPP</a:t>
            </a:r>
          </a:p>
          <a:p>
            <a:pPr algn="ctr"/>
            <a:endParaRPr lang="es-ES" dirty="0"/>
          </a:p>
        </p:txBody>
      </p:sp>
      <p:sp>
        <p:nvSpPr>
          <p:cNvPr id="5" name="Rectángulo redondeado 4"/>
          <p:cNvSpPr/>
          <p:nvPr/>
        </p:nvSpPr>
        <p:spPr>
          <a:xfrm>
            <a:off x="1524000" y="5817906"/>
            <a:ext cx="6267450" cy="716244"/>
          </a:xfrm>
          <a:prstGeom prst="roundRect">
            <a:avLst/>
          </a:prstGeom>
          <a:solidFill>
            <a:srgbClr val="F9B4A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CuadroTexto 5"/>
          <p:cNvSpPr txBox="1"/>
          <p:nvPr/>
        </p:nvSpPr>
        <p:spPr>
          <a:xfrm>
            <a:off x="2103988" y="5983495"/>
            <a:ext cx="4763552" cy="381000"/>
          </a:xfrm>
          <a:prstGeom prst="rect">
            <a:avLst/>
          </a:prstGeom>
          <a:noFill/>
        </p:spPr>
        <p:txBody>
          <a:bodyPr wrap="square" rtlCol="0">
            <a:spAutoFit/>
          </a:bodyPr>
          <a:lstStyle/>
          <a:p>
            <a:r>
              <a:rPr lang="es-ES" b="1" dirty="0" smtClean="0"/>
              <a:t>El/La paciente comienza a trabajar en su PPP</a:t>
            </a:r>
            <a:endParaRPr lang="es-ES" b="1" dirty="0"/>
          </a:p>
        </p:txBody>
      </p:sp>
    </p:spTree>
    <p:extLst>
      <p:ext uri="{BB962C8B-B14F-4D97-AF65-F5344CB8AC3E}">
        <p14:creationId xmlns:p14="http://schemas.microsoft.com/office/powerpoint/2010/main" val="17971327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3">
            <a:clrChange>
              <a:clrFrom>
                <a:srgbClr val="F5F5F5"/>
              </a:clrFrom>
              <a:clrTo>
                <a:srgbClr val="F5F5F5">
                  <a:alpha val="0"/>
                </a:srgbClr>
              </a:clrTo>
            </a:clrChange>
            <a:extLst>
              <a:ext uri="{28A0092B-C50C-407E-A947-70E740481C1C}">
                <a14:useLocalDpi xmlns:a14="http://schemas.microsoft.com/office/drawing/2010/main" val="0"/>
              </a:ext>
            </a:extLst>
          </a:blip>
          <a:srcRect l="2812" t="14814" r="72167" b="69383"/>
          <a:stretch/>
        </p:blipFill>
        <p:spPr>
          <a:xfrm>
            <a:off x="0" y="5817906"/>
            <a:ext cx="791814" cy="889053"/>
          </a:xfrm>
          <a:prstGeom prst="rect">
            <a:avLst/>
          </a:prstGeom>
        </p:spPr>
      </p:pic>
      <p:sp>
        <p:nvSpPr>
          <p:cNvPr id="8" name="Título 1"/>
          <p:cNvSpPr txBox="1">
            <a:spLocks/>
          </p:cNvSpPr>
          <p:nvPr/>
        </p:nvSpPr>
        <p:spPr>
          <a:xfrm>
            <a:off x="708748" y="409044"/>
            <a:ext cx="7719260" cy="859282"/>
          </a:xfrm>
          <a:prstGeom prst="rect">
            <a:avLst/>
          </a:prstGeom>
          <a:ln w="38100">
            <a:solidFill>
              <a:srgbClr val="62C9AE"/>
            </a:solidFill>
          </a:ln>
        </p:spPr>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s-ES" sz="2800" b="0" i="0" u="none" strike="noStrike" kern="1200" cap="none" spc="0" normalizeH="0" baseline="0" noProof="0" dirty="0">
              <a:ln w="0"/>
              <a:solidFill>
                <a:schemeClr val="accent1"/>
              </a:solidFill>
              <a:effectLst>
                <a:outerShdw blurRad="38100" dist="25400" dir="5400000" algn="ctr" rotWithShape="0">
                  <a:srgbClr val="6E747A">
                    <a:alpha val="43000"/>
                  </a:srgbClr>
                </a:outerShdw>
              </a:effectLst>
              <a:uLnTx/>
              <a:uFillTx/>
              <a:latin typeface="+mj-lt"/>
              <a:ea typeface="+mj-ea"/>
              <a:cs typeface="+mj-cs"/>
            </a:endParaRPr>
          </a:p>
        </p:txBody>
      </p:sp>
      <p:sp>
        <p:nvSpPr>
          <p:cNvPr id="9" name="8 Rectángulo"/>
          <p:cNvSpPr/>
          <p:nvPr/>
        </p:nvSpPr>
        <p:spPr>
          <a:xfrm>
            <a:off x="981586" y="533717"/>
            <a:ext cx="7120530" cy="646331"/>
          </a:xfrm>
          <a:prstGeom prst="rect">
            <a:avLst/>
          </a:prstGeom>
        </p:spPr>
        <p:txBody>
          <a:bodyPr wrap="square">
            <a:spAutoFit/>
          </a:bodyPr>
          <a:lstStyle/>
          <a:p>
            <a:pPr lvl="0" defTabSz="914400">
              <a:spcBef>
                <a:spcPct val="0"/>
              </a:spcBef>
              <a:defRPr/>
            </a:pPr>
            <a:r>
              <a:rPr lang="es-ES" sz="3600" b="1" dirty="0">
                <a:ln w="22225">
                  <a:solidFill>
                    <a:schemeClr val="tx1">
                      <a:lumMod val="85000"/>
                      <a:lumOff val="15000"/>
                    </a:schemeClr>
                  </a:solidFill>
                  <a:prstDash val="solid"/>
                </a:ln>
                <a:solidFill>
                  <a:schemeClr val="bg1">
                    <a:lumMod val="50000"/>
                  </a:schemeClr>
                </a:solidFill>
              </a:rPr>
              <a:t>Programa de prevención depresión</a:t>
            </a:r>
          </a:p>
        </p:txBody>
      </p:sp>
      <p:sp>
        <p:nvSpPr>
          <p:cNvPr id="3" name="Flecha derecha 2"/>
          <p:cNvSpPr/>
          <p:nvPr/>
        </p:nvSpPr>
        <p:spPr>
          <a:xfrm rot="5400000">
            <a:off x="-748651" y="3709713"/>
            <a:ext cx="4758662" cy="442001"/>
          </a:xfrm>
          <a:prstGeom prst="right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CuadroTexto 3"/>
          <p:cNvSpPr txBox="1"/>
          <p:nvPr/>
        </p:nvSpPr>
        <p:spPr>
          <a:xfrm>
            <a:off x="3484312" y="1653969"/>
            <a:ext cx="1456814" cy="1477328"/>
          </a:xfrm>
          <a:prstGeom prst="rect">
            <a:avLst/>
          </a:prstGeom>
          <a:noFill/>
        </p:spPr>
        <p:txBody>
          <a:bodyPr wrap="square" rtlCol="0">
            <a:spAutoFit/>
          </a:bodyPr>
          <a:lstStyle/>
          <a:p>
            <a:pPr algn="ctr"/>
            <a:r>
              <a:rPr lang="es-ES" b="1" dirty="0" smtClean="0"/>
              <a:t>MÉDICO/A</a:t>
            </a:r>
          </a:p>
          <a:p>
            <a:pPr algn="ctr"/>
            <a:r>
              <a:rPr lang="es-ES" dirty="0" smtClean="0"/>
              <a:t>Consulta habitual</a:t>
            </a:r>
          </a:p>
          <a:p>
            <a:pPr algn="ctr"/>
            <a:endParaRPr lang="es-ES" dirty="0" smtClean="0"/>
          </a:p>
          <a:p>
            <a:pPr algn="ctr"/>
            <a:endParaRPr lang="es-ES" dirty="0"/>
          </a:p>
        </p:txBody>
      </p:sp>
      <p:pic>
        <p:nvPicPr>
          <p:cNvPr id="10" name="Imagen 9" descr="consulta-mayor-maxi-bearzi.jpg"/>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a:off x="1860673" y="1541399"/>
            <a:ext cx="1352897" cy="984276"/>
          </a:xfrm>
          <a:prstGeom prst="rect">
            <a:avLst/>
          </a:prstGeom>
        </p:spPr>
      </p:pic>
      <p:pic>
        <p:nvPicPr>
          <p:cNvPr id="11" name="Imagen 10" descr="11.jpg"/>
          <p:cNvPicPr>
            <a:picLocks noChangeAspect="1"/>
          </p:cNvPicPr>
          <p:nvPr/>
        </p:nvPicPr>
        <p:blipFill>
          <a:blip r:embed="rId5">
            <a:alphaModFix amt="65000"/>
            <a:extLst>
              <a:ext uri="{28A0092B-C50C-407E-A947-70E740481C1C}">
                <a14:useLocalDpi xmlns:a14="http://schemas.microsoft.com/office/drawing/2010/main" val="0"/>
              </a:ext>
            </a:extLst>
          </a:blip>
          <a:stretch>
            <a:fillRect/>
          </a:stretch>
        </p:blipFill>
        <p:spPr>
          <a:xfrm>
            <a:off x="1993931" y="3516940"/>
            <a:ext cx="1181305" cy="733071"/>
          </a:xfrm>
          <a:prstGeom prst="rect">
            <a:avLst/>
          </a:prstGeom>
        </p:spPr>
      </p:pic>
      <p:sp>
        <p:nvSpPr>
          <p:cNvPr id="12" name="CuadroTexto 11"/>
          <p:cNvSpPr txBox="1"/>
          <p:nvPr/>
        </p:nvSpPr>
        <p:spPr>
          <a:xfrm>
            <a:off x="116370" y="3101628"/>
            <a:ext cx="1514310" cy="584775"/>
          </a:xfrm>
          <a:prstGeom prst="rect">
            <a:avLst/>
          </a:prstGeom>
          <a:noFill/>
        </p:spPr>
        <p:txBody>
          <a:bodyPr wrap="square" rtlCol="0">
            <a:spAutoFit/>
          </a:bodyPr>
          <a:lstStyle/>
          <a:p>
            <a:r>
              <a:rPr lang="es-ES" sz="1600" b="1" dirty="0" smtClean="0"/>
              <a:t>Proceso de reclutamiento</a:t>
            </a:r>
            <a:endParaRPr lang="es-ES" sz="1600" b="1" dirty="0"/>
          </a:p>
        </p:txBody>
      </p:sp>
      <p:sp>
        <p:nvSpPr>
          <p:cNvPr id="13" name="CuadroTexto 12"/>
          <p:cNvSpPr txBox="1"/>
          <p:nvPr/>
        </p:nvSpPr>
        <p:spPr>
          <a:xfrm>
            <a:off x="3361675" y="3686403"/>
            <a:ext cx="1987282" cy="646331"/>
          </a:xfrm>
          <a:prstGeom prst="rect">
            <a:avLst/>
          </a:prstGeom>
          <a:noFill/>
        </p:spPr>
        <p:txBody>
          <a:bodyPr wrap="square" rtlCol="0">
            <a:spAutoFit/>
          </a:bodyPr>
          <a:lstStyle/>
          <a:p>
            <a:pPr algn="ctr"/>
            <a:r>
              <a:rPr lang="es-ES" b="1" dirty="0" smtClean="0"/>
              <a:t>ENTREVISTADOR/A</a:t>
            </a:r>
          </a:p>
          <a:p>
            <a:pPr algn="ctr"/>
            <a:r>
              <a:rPr lang="es-ES" dirty="0" smtClean="0"/>
              <a:t>Cribado</a:t>
            </a:r>
            <a:endParaRPr lang="es-ES" dirty="0"/>
          </a:p>
        </p:txBody>
      </p:sp>
      <p:sp>
        <p:nvSpPr>
          <p:cNvPr id="22" name="CuadroTexto 21"/>
          <p:cNvSpPr txBox="1"/>
          <p:nvPr/>
        </p:nvSpPr>
        <p:spPr>
          <a:xfrm>
            <a:off x="3676602" y="4358228"/>
            <a:ext cx="1264524" cy="923330"/>
          </a:xfrm>
          <a:prstGeom prst="rect">
            <a:avLst/>
          </a:prstGeom>
          <a:noFill/>
        </p:spPr>
        <p:txBody>
          <a:bodyPr wrap="square" rtlCol="0">
            <a:spAutoFit/>
          </a:bodyPr>
          <a:lstStyle/>
          <a:p>
            <a:pPr algn="ctr"/>
            <a:r>
              <a:rPr lang="es-ES" b="1" dirty="0" smtClean="0">
                <a:solidFill>
                  <a:srgbClr val="00B050"/>
                </a:solidFill>
              </a:rPr>
              <a:t>SI </a:t>
            </a:r>
          </a:p>
          <a:p>
            <a:pPr algn="ctr"/>
            <a:r>
              <a:rPr lang="es-ES" b="1" dirty="0" smtClean="0"/>
              <a:t>↓</a:t>
            </a:r>
            <a:endParaRPr lang="es-ES" b="1" dirty="0">
              <a:solidFill>
                <a:srgbClr val="00B050"/>
              </a:solidFill>
            </a:endParaRPr>
          </a:p>
          <a:p>
            <a:pPr algn="ctr"/>
            <a:r>
              <a:rPr lang="es-ES" b="1" dirty="0" smtClean="0">
                <a:solidFill>
                  <a:srgbClr val="00B050"/>
                </a:solidFill>
              </a:rPr>
              <a:t>PACIENTE</a:t>
            </a:r>
            <a:endParaRPr lang="es-ES" b="1" dirty="0">
              <a:solidFill>
                <a:srgbClr val="00B050"/>
              </a:solidFill>
            </a:endParaRPr>
          </a:p>
        </p:txBody>
      </p:sp>
      <p:sp>
        <p:nvSpPr>
          <p:cNvPr id="15" name="CuadroTexto 14"/>
          <p:cNvSpPr txBox="1"/>
          <p:nvPr/>
        </p:nvSpPr>
        <p:spPr>
          <a:xfrm>
            <a:off x="3419356" y="2593610"/>
            <a:ext cx="1586725" cy="923330"/>
          </a:xfrm>
          <a:prstGeom prst="rect">
            <a:avLst/>
          </a:prstGeom>
          <a:noFill/>
        </p:spPr>
        <p:txBody>
          <a:bodyPr wrap="square" rtlCol="0">
            <a:spAutoFit/>
          </a:bodyPr>
          <a:lstStyle/>
          <a:p>
            <a:pPr algn="ctr"/>
            <a:r>
              <a:rPr lang="es-ES" b="1" dirty="0" smtClean="0">
                <a:solidFill>
                  <a:srgbClr val="00B050"/>
                </a:solidFill>
              </a:rPr>
              <a:t>SI </a:t>
            </a:r>
          </a:p>
          <a:p>
            <a:pPr algn="ctr"/>
            <a:r>
              <a:rPr lang="es-ES" b="1" dirty="0"/>
              <a:t>↓</a:t>
            </a:r>
            <a:endParaRPr lang="es-ES" b="1" dirty="0" smtClean="0"/>
          </a:p>
          <a:p>
            <a:pPr algn="ctr"/>
            <a:r>
              <a:rPr lang="es-ES" b="1" dirty="0" smtClean="0">
                <a:solidFill>
                  <a:srgbClr val="00B050"/>
                </a:solidFill>
              </a:rPr>
              <a:t>CANDIDATO/A</a:t>
            </a:r>
            <a:endParaRPr lang="es-ES" b="1" dirty="0">
              <a:solidFill>
                <a:srgbClr val="00B050"/>
              </a:solidFill>
            </a:endParaRPr>
          </a:p>
        </p:txBody>
      </p:sp>
      <p:pic>
        <p:nvPicPr>
          <p:cNvPr id="16" name="Imagen 15" descr="consulta-mayor-maxi-bearzi.jpg"/>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a:off x="1851682" y="5325768"/>
            <a:ext cx="1352897" cy="984276"/>
          </a:xfrm>
          <a:prstGeom prst="rect">
            <a:avLst/>
          </a:prstGeom>
        </p:spPr>
      </p:pic>
      <p:sp>
        <p:nvSpPr>
          <p:cNvPr id="19" name="CuadroTexto 18"/>
          <p:cNvSpPr txBox="1"/>
          <p:nvPr/>
        </p:nvSpPr>
        <p:spPr>
          <a:xfrm>
            <a:off x="3361675" y="5389244"/>
            <a:ext cx="2016281" cy="1477328"/>
          </a:xfrm>
          <a:prstGeom prst="rect">
            <a:avLst/>
          </a:prstGeom>
          <a:noFill/>
        </p:spPr>
        <p:txBody>
          <a:bodyPr wrap="square" rtlCol="0">
            <a:spAutoFit/>
          </a:bodyPr>
          <a:lstStyle/>
          <a:p>
            <a:pPr algn="ctr"/>
            <a:r>
              <a:rPr lang="es-ES" b="1" dirty="0" smtClean="0"/>
              <a:t>VISITA MÉDICO/A</a:t>
            </a:r>
          </a:p>
          <a:p>
            <a:pPr algn="ctr"/>
            <a:r>
              <a:rPr lang="es-ES" dirty="0" smtClean="0"/>
              <a:t>Entrevista semiestructurada de 15 minutos</a:t>
            </a:r>
          </a:p>
          <a:p>
            <a:pPr algn="ctr"/>
            <a:endParaRPr lang="es-ES" dirty="0"/>
          </a:p>
        </p:txBody>
      </p:sp>
    </p:spTree>
    <p:extLst>
      <p:ext uri="{BB962C8B-B14F-4D97-AF65-F5344CB8AC3E}">
        <p14:creationId xmlns:p14="http://schemas.microsoft.com/office/powerpoint/2010/main" val="761590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274540" y="3060568"/>
            <a:ext cx="6498158" cy="3187740"/>
          </a:xfrm>
        </p:spPr>
        <p:txBody>
          <a:bodyPr anchor="ctr">
            <a:normAutofit/>
          </a:bodyPr>
          <a:lstStyle/>
          <a:p>
            <a:r>
              <a:rPr lang="es-ES" sz="7200" b="1" dirty="0" smtClean="0">
                <a:ln w="22225">
                  <a:solidFill>
                    <a:sysClr val="windowText" lastClr="000000"/>
                  </a:solidFill>
                  <a:prstDash val="solid"/>
                </a:ln>
                <a:solidFill>
                  <a:schemeClr val="bg1">
                    <a:lumMod val="50000"/>
                  </a:schemeClr>
                </a:solidFill>
              </a:rPr>
              <a:t>APP PACIENTE</a:t>
            </a:r>
            <a:endParaRPr lang="es-ES" sz="7200" b="1" dirty="0">
              <a:ln w="22225">
                <a:solidFill>
                  <a:sysClr val="windowText" lastClr="000000"/>
                </a:solidFill>
                <a:prstDash val="solid"/>
              </a:ln>
              <a:solidFill>
                <a:schemeClr val="bg1">
                  <a:lumMod val="50000"/>
                </a:schemeClr>
              </a:solidFill>
            </a:endParaRPr>
          </a:p>
        </p:txBody>
      </p:sp>
      <p:pic>
        <p:nvPicPr>
          <p:cNvPr id="5" name="Imagen 4"/>
          <p:cNvPicPr>
            <a:picLocks noChangeAspect="1"/>
          </p:cNvPicPr>
          <p:nvPr/>
        </p:nvPicPr>
        <p:blipFill rotWithShape="1">
          <a:blip r:embed="rId2">
            <a:clrChange>
              <a:clrFrom>
                <a:srgbClr val="F5F5F5"/>
              </a:clrFrom>
              <a:clrTo>
                <a:srgbClr val="F5F5F5">
                  <a:alpha val="0"/>
                </a:srgbClr>
              </a:clrTo>
            </a:clrChange>
            <a:extLst>
              <a:ext uri="{28A0092B-C50C-407E-A947-70E740481C1C}">
                <a14:useLocalDpi xmlns:a14="http://schemas.microsoft.com/office/drawing/2010/main" val="0"/>
              </a:ext>
            </a:extLst>
          </a:blip>
          <a:srcRect l="2812" t="14814" r="72167" b="69383"/>
          <a:stretch/>
        </p:blipFill>
        <p:spPr>
          <a:xfrm>
            <a:off x="3104549" y="390584"/>
            <a:ext cx="2523068" cy="2832915"/>
          </a:xfrm>
          <a:prstGeom prst="rect">
            <a:avLst/>
          </a:prstGeom>
        </p:spPr>
      </p:pic>
    </p:spTree>
    <p:extLst>
      <p:ext uri="{BB962C8B-B14F-4D97-AF65-F5344CB8AC3E}">
        <p14:creationId xmlns:p14="http://schemas.microsoft.com/office/powerpoint/2010/main" val="35661069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n 13"/>
          <p:cNvPicPr>
            <a:picLocks noChangeAspect="1"/>
          </p:cNvPicPr>
          <p:nvPr/>
        </p:nvPicPr>
        <p:blipFill>
          <a:blip r:embed="rId3">
            <a:duotone>
              <a:prstClr val="black"/>
              <a:srgbClr val="979797">
                <a:tint val="45000"/>
                <a:satMod val="400000"/>
              </a:srgbClr>
            </a:duotone>
            <a:extLst>
              <a:ext uri="{28A0092B-C50C-407E-A947-70E740481C1C}">
                <a14:useLocalDpi xmlns:a14="http://schemas.microsoft.com/office/drawing/2010/main" val="0"/>
              </a:ext>
            </a:extLst>
          </a:blip>
          <a:stretch>
            <a:fillRect/>
          </a:stretch>
        </p:blipFill>
        <p:spPr>
          <a:xfrm>
            <a:off x="4344001" y="2013799"/>
            <a:ext cx="2251653" cy="4503305"/>
          </a:xfrm>
          <a:prstGeom prst="rect">
            <a:avLst/>
          </a:prstGeom>
          <a:noFill/>
        </p:spPr>
      </p:pic>
      <p:sp>
        <p:nvSpPr>
          <p:cNvPr id="3" name="Marcador de contenido 2"/>
          <p:cNvSpPr>
            <a:spLocks noGrp="1"/>
          </p:cNvSpPr>
          <p:nvPr>
            <p:ph idx="1"/>
          </p:nvPr>
        </p:nvSpPr>
        <p:spPr>
          <a:xfrm>
            <a:off x="166170" y="1488650"/>
            <a:ext cx="7912161" cy="781734"/>
          </a:xfrm>
        </p:spPr>
        <p:txBody>
          <a:bodyPr>
            <a:normAutofit/>
          </a:bodyPr>
          <a:lstStyle/>
          <a:p>
            <a:pPr lvl="1">
              <a:lnSpc>
                <a:spcPct val="110000"/>
              </a:lnSpc>
              <a:spcBef>
                <a:spcPts val="0"/>
              </a:spcBef>
              <a:buFont typeface="Courier New" panose="02070309020205020404" pitchFamily="49" charset="0"/>
              <a:buChar char="o"/>
            </a:pPr>
            <a:r>
              <a:rPr lang="es-ES" sz="1800" dirty="0"/>
              <a:t>Paciente se </a:t>
            </a:r>
            <a:r>
              <a:rPr lang="es-ES" sz="1800" b="1" dirty="0"/>
              <a:t>descarga e instala la APP  </a:t>
            </a:r>
            <a:r>
              <a:rPr lang="es-ES" sz="1800" dirty="0"/>
              <a:t>(Play Store/Apple Store)</a:t>
            </a:r>
            <a:endParaRPr lang="es-ES" sz="1800" dirty="0">
              <a:solidFill>
                <a:schemeClr val="tx1"/>
              </a:solidFill>
            </a:endParaRPr>
          </a:p>
        </p:txBody>
      </p:sp>
      <p:sp>
        <p:nvSpPr>
          <p:cNvPr id="10" name="Título 1"/>
          <p:cNvSpPr txBox="1">
            <a:spLocks/>
          </p:cNvSpPr>
          <p:nvPr/>
        </p:nvSpPr>
        <p:spPr>
          <a:xfrm>
            <a:off x="550862" y="242178"/>
            <a:ext cx="8042276" cy="884187"/>
          </a:xfrm>
          <a:prstGeom prst="rect">
            <a:avLst/>
          </a:prstGeom>
          <a:ln w="38100">
            <a:solidFill>
              <a:srgbClr val="62C9AE"/>
            </a:solidFill>
          </a:ln>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b="1" dirty="0">
                <a:ln w="22225">
                  <a:solidFill>
                    <a:schemeClr val="tx1">
                      <a:lumMod val="85000"/>
                      <a:lumOff val="15000"/>
                    </a:schemeClr>
                  </a:solidFill>
                  <a:prstDash val="solid"/>
                </a:ln>
                <a:solidFill>
                  <a:schemeClr val="bg1">
                    <a:lumMod val="50000"/>
                  </a:schemeClr>
                </a:solidFill>
              </a:rPr>
              <a:t>APP-PACIENTE</a:t>
            </a:r>
          </a:p>
        </p:txBody>
      </p:sp>
      <p:pic>
        <p:nvPicPr>
          <p:cNvPr id="11" name="Imagen 10"/>
          <p:cNvPicPr>
            <a:picLocks noChangeAspect="1"/>
          </p:cNvPicPr>
          <p:nvPr/>
        </p:nvPicPr>
        <p:blipFill rotWithShape="1">
          <a:blip r:embed="rId4">
            <a:clrChange>
              <a:clrFrom>
                <a:srgbClr val="F5F5F5"/>
              </a:clrFrom>
              <a:clrTo>
                <a:srgbClr val="F5F5F5">
                  <a:alpha val="0"/>
                </a:srgbClr>
              </a:clrTo>
            </a:clrChange>
            <a:extLst>
              <a:ext uri="{28A0092B-C50C-407E-A947-70E740481C1C}">
                <a14:useLocalDpi xmlns:a14="http://schemas.microsoft.com/office/drawing/2010/main" val="0"/>
              </a:ext>
            </a:extLst>
          </a:blip>
          <a:srcRect l="2812" t="14814" r="72167" b="69383"/>
          <a:stretch/>
        </p:blipFill>
        <p:spPr>
          <a:xfrm>
            <a:off x="0" y="5817906"/>
            <a:ext cx="791814" cy="889053"/>
          </a:xfrm>
          <a:prstGeom prst="rect">
            <a:avLst/>
          </a:prstGeom>
        </p:spPr>
      </p:pic>
      <p:pic>
        <p:nvPicPr>
          <p:cNvPr id="7" name="Imagen 6" descr="C:\Users\camposmariaH89A\Desktop\pruebas ensayo principal e-preditD\inciio app.jpeg"/>
          <p:cNvPicPr/>
          <p:nvPr/>
        </p:nvPicPr>
        <p:blipFill rotWithShape="1">
          <a:blip r:embed="rId5" cstate="print">
            <a:extLst>
              <a:ext uri="{28A0092B-C50C-407E-A947-70E740481C1C}">
                <a14:useLocalDpi xmlns:a14="http://schemas.microsoft.com/office/drawing/2010/main" val="0"/>
              </a:ext>
            </a:extLst>
          </a:blip>
          <a:srcRect l="4282" t="3571" b="5771"/>
          <a:stretch/>
        </p:blipFill>
        <p:spPr bwMode="auto">
          <a:xfrm>
            <a:off x="4567894" y="2632669"/>
            <a:ext cx="1851653" cy="3299133"/>
          </a:xfrm>
          <a:prstGeom prst="rect">
            <a:avLst/>
          </a:prstGeom>
          <a:noFill/>
          <a:ln>
            <a:noFill/>
          </a:ln>
          <a:extLst>
            <a:ext uri="{53640926-AAD7-44D8-BBD7-CCE9431645EC}">
              <a14:shadowObscured xmlns:a14="http://schemas.microsoft.com/office/drawing/2010/main"/>
            </a:ext>
          </a:extLst>
        </p:spPr>
      </p:pic>
      <p:sp>
        <p:nvSpPr>
          <p:cNvPr id="2" name="Flecha izquierda 1"/>
          <p:cNvSpPr/>
          <p:nvPr/>
        </p:nvSpPr>
        <p:spPr>
          <a:xfrm>
            <a:off x="6301158" y="3775890"/>
            <a:ext cx="1219200" cy="144379"/>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Flecha izquierda 8"/>
          <p:cNvSpPr/>
          <p:nvPr/>
        </p:nvSpPr>
        <p:spPr>
          <a:xfrm>
            <a:off x="6301159" y="4124974"/>
            <a:ext cx="1219200" cy="144379"/>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p:cNvSpPr txBox="1"/>
          <p:nvPr/>
        </p:nvSpPr>
        <p:spPr>
          <a:xfrm>
            <a:off x="7520359" y="3684243"/>
            <a:ext cx="1733265" cy="307777"/>
          </a:xfrm>
          <a:prstGeom prst="rect">
            <a:avLst/>
          </a:prstGeom>
          <a:noFill/>
        </p:spPr>
        <p:txBody>
          <a:bodyPr wrap="square" rtlCol="0">
            <a:spAutoFit/>
          </a:bodyPr>
          <a:lstStyle/>
          <a:p>
            <a:r>
              <a:rPr lang="es-ES" sz="1400" b="1" dirty="0">
                <a:solidFill>
                  <a:schemeClr val="bg1">
                    <a:lumMod val="50000"/>
                  </a:schemeClr>
                </a:solidFill>
              </a:rPr>
              <a:t>USUARIO/A</a:t>
            </a:r>
          </a:p>
        </p:txBody>
      </p:sp>
      <p:sp>
        <p:nvSpPr>
          <p:cNvPr id="12" name="CuadroTexto 11"/>
          <p:cNvSpPr txBox="1"/>
          <p:nvPr/>
        </p:nvSpPr>
        <p:spPr>
          <a:xfrm>
            <a:off x="7520358" y="4043276"/>
            <a:ext cx="1733265" cy="307777"/>
          </a:xfrm>
          <a:prstGeom prst="rect">
            <a:avLst/>
          </a:prstGeom>
          <a:noFill/>
        </p:spPr>
        <p:txBody>
          <a:bodyPr wrap="square" rtlCol="0">
            <a:spAutoFit/>
          </a:bodyPr>
          <a:lstStyle/>
          <a:p>
            <a:r>
              <a:rPr lang="es-ES" sz="1400" b="1" dirty="0">
                <a:solidFill>
                  <a:schemeClr val="bg1">
                    <a:lumMod val="50000"/>
                  </a:schemeClr>
                </a:solidFill>
              </a:rPr>
              <a:t>CONTRASEÑA</a:t>
            </a:r>
          </a:p>
        </p:txBody>
      </p:sp>
      <p:sp>
        <p:nvSpPr>
          <p:cNvPr id="6" name="CuadroTexto 5"/>
          <p:cNvSpPr txBox="1"/>
          <p:nvPr/>
        </p:nvSpPr>
        <p:spPr>
          <a:xfrm>
            <a:off x="1229612" y="2717134"/>
            <a:ext cx="2762250" cy="2723823"/>
          </a:xfrm>
          <a:prstGeom prst="rect">
            <a:avLst/>
          </a:prstGeom>
          <a:noFill/>
        </p:spPr>
        <p:txBody>
          <a:bodyPr wrap="square" rtlCol="0">
            <a:spAutoFit/>
          </a:bodyPr>
          <a:lstStyle/>
          <a:p>
            <a:r>
              <a:rPr lang="es-ES" b="1" dirty="0"/>
              <a:t>Recuerde</a:t>
            </a:r>
            <a:r>
              <a:rPr lang="es-ES" dirty="0"/>
              <a:t>:</a:t>
            </a:r>
          </a:p>
          <a:p>
            <a:pPr marL="285750" indent="-285750">
              <a:lnSpc>
                <a:spcPct val="150000"/>
              </a:lnSpc>
              <a:buFont typeface="Courier New" panose="02070309020205020404" pitchFamily="49" charset="0"/>
              <a:buChar char="o"/>
            </a:pPr>
            <a:r>
              <a:rPr lang="es-ES" dirty="0"/>
              <a:t>Mayúsculas/Minúsculas</a:t>
            </a:r>
          </a:p>
          <a:p>
            <a:pPr marL="285750" indent="-285750">
              <a:lnSpc>
                <a:spcPct val="150000"/>
              </a:lnSpc>
              <a:buFont typeface="Courier New" panose="02070309020205020404" pitchFamily="49" charset="0"/>
              <a:buChar char="o"/>
            </a:pPr>
            <a:r>
              <a:rPr lang="es-ES" dirty="0"/>
              <a:t>Necesario conexión a internet</a:t>
            </a:r>
          </a:p>
          <a:p>
            <a:pPr marL="285750" indent="-285750">
              <a:lnSpc>
                <a:spcPct val="150000"/>
              </a:lnSpc>
              <a:buFont typeface="Courier New" panose="02070309020205020404" pitchFamily="49" charset="0"/>
              <a:buChar char="o"/>
            </a:pPr>
            <a:r>
              <a:rPr lang="es-ES" dirty="0"/>
              <a:t>Cambio dispositivo-cerrar sesión</a:t>
            </a:r>
          </a:p>
          <a:p>
            <a:endParaRPr lang="es-ES" dirty="0"/>
          </a:p>
        </p:txBody>
      </p:sp>
    </p:spTree>
    <p:extLst>
      <p:ext uri="{BB962C8B-B14F-4D97-AF65-F5344CB8AC3E}">
        <p14:creationId xmlns:p14="http://schemas.microsoft.com/office/powerpoint/2010/main" val="3075179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5"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61699" y="1699951"/>
            <a:ext cx="6918196" cy="1816767"/>
          </a:xfrm>
        </p:spPr>
        <p:txBody>
          <a:bodyPr>
            <a:normAutofit/>
          </a:bodyPr>
          <a:lstStyle/>
          <a:p>
            <a:pPr>
              <a:buFont typeface="Courier New" panose="02070309020205020404" pitchFamily="49" charset="0"/>
              <a:buChar char="o"/>
            </a:pPr>
            <a:r>
              <a:rPr lang="es-ES" sz="1800" dirty="0"/>
              <a:t>La </a:t>
            </a:r>
            <a:r>
              <a:rPr lang="es-ES" sz="1800" b="1" dirty="0"/>
              <a:t>primera vez </a:t>
            </a:r>
            <a:r>
              <a:rPr lang="es-ES" sz="1800" dirty="0"/>
              <a:t>que un/a paciente entra en el aplicativo, aparece la siguiente pantalla con un </a:t>
            </a:r>
            <a:r>
              <a:rPr lang="es-ES" sz="1800" b="1" dirty="0"/>
              <a:t>mensaje de Bienvenida.</a:t>
            </a:r>
            <a:endParaRPr lang="es-ES" sz="1800" b="1" dirty="0">
              <a:solidFill>
                <a:schemeClr val="tx1"/>
              </a:solidFill>
            </a:endParaRPr>
          </a:p>
          <a:p>
            <a:pPr>
              <a:buFont typeface="Courier New" panose="02070309020205020404" pitchFamily="49" charset="0"/>
              <a:buChar char="o"/>
            </a:pPr>
            <a:r>
              <a:rPr lang="es-ES" sz="1800" b="1" dirty="0">
                <a:solidFill>
                  <a:schemeClr val="tx1"/>
                </a:solidFill>
              </a:rPr>
              <a:t>La APP del paciente comenzará por los cuestionarios autocumplimentados.</a:t>
            </a:r>
            <a:endParaRPr lang="es-ES" sz="1800" dirty="0">
              <a:solidFill>
                <a:schemeClr val="tx1"/>
              </a:solidFill>
            </a:endParaRPr>
          </a:p>
        </p:txBody>
      </p:sp>
      <p:pic>
        <p:nvPicPr>
          <p:cNvPr id="11" name="Imagen 10"/>
          <p:cNvPicPr>
            <a:picLocks noChangeAspect="1"/>
          </p:cNvPicPr>
          <p:nvPr/>
        </p:nvPicPr>
        <p:blipFill rotWithShape="1">
          <a:blip r:embed="rId2">
            <a:clrChange>
              <a:clrFrom>
                <a:srgbClr val="F5F5F5"/>
              </a:clrFrom>
              <a:clrTo>
                <a:srgbClr val="F5F5F5">
                  <a:alpha val="0"/>
                </a:srgbClr>
              </a:clrTo>
            </a:clrChange>
            <a:extLst>
              <a:ext uri="{28A0092B-C50C-407E-A947-70E740481C1C}">
                <a14:useLocalDpi xmlns:a14="http://schemas.microsoft.com/office/drawing/2010/main" val="0"/>
              </a:ext>
            </a:extLst>
          </a:blip>
          <a:srcRect l="2812" t="14814" r="72167" b="69383"/>
          <a:stretch/>
        </p:blipFill>
        <p:spPr>
          <a:xfrm>
            <a:off x="0" y="5817906"/>
            <a:ext cx="791814" cy="889053"/>
          </a:xfrm>
          <a:prstGeom prst="rect">
            <a:avLst/>
          </a:prstGeom>
        </p:spPr>
      </p:pic>
      <p:sp>
        <p:nvSpPr>
          <p:cNvPr id="2" name="CuadroTexto 1"/>
          <p:cNvSpPr txBox="1"/>
          <p:nvPr/>
        </p:nvSpPr>
        <p:spPr>
          <a:xfrm>
            <a:off x="1583427" y="3232583"/>
            <a:ext cx="3368842" cy="2585323"/>
          </a:xfrm>
          <a:prstGeom prst="rect">
            <a:avLst/>
          </a:prstGeom>
          <a:noFill/>
        </p:spPr>
        <p:txBody>
          <a:bodyPr wrap="square" rtlCol="0">
            <a:spAutoFit/>
          </a:bodyPr>
          <a:lstStyle/>
          <a:p>
            <a:pPr marL="285750" lvl="0" indent="-285750">
              <a:buFont typeface="Courier New" panose="02070309020205020404" pitchFamily="49" charset="0"/>
              <a:buChar char="o"/>
            </a:pPr>
            <a:r>
              <a:rPr lang="es-ES" dirty="0"/>
              <a:t>GAD (ANSIEDAD)</a:t>
            </a:r>
          </a:p>
          <a:p>
            <a:pPr marL="285750" lvl="0" indent="-285750">
              <a:buFont typeface="Courier New" panose="02070309020205020404" pitchFamily="49" charset="0"/>
              <a:buChar char="o"/>
            </a:pPr>
            <a:r>
              <a:rPr lang="es-ES" dirty="0"/>
              <a:t>DUKE (APOYO SOCIAL)</a:t>
            </a:r>
          </a:p>
          <a:p>
            <a:pPr marL="285750" lvl="0" indent="-285750">
              <a:buFont typeface="Courier New" panose="02070309020205020404" pitchFamily="49" charset="0"/>
              <a:buChar char="o"/>
            </a:pPr>
            <a:r>
              <a:rPr lang="es-ES" dirty="0"/>
              <a:t>ASERTIVIDAD</a:t>
            </a:r>
          </a:p>
          <a:p>
            <a:pPr marL="285750" lvl="0" indent="-285750">
              <a:buFont typeface="Courier New" panose="02070309020205020404" pitchFamily="49" charset="0"/>
              <a:buChar char="o"/>
            </a:pPr>
            <a:r>
              <a:rPr lang="es-ES" dirty="0"/>
              <a:t>COMUNICACIÓN</a:t>
            </a:r>
          </a:p>
          <a:p>
            <a:pPr marL="285750" lvl="0" indent="-285750">
              <a:buFont typeface="Courier New" panose="02070309020205020404" pitchFamily="49" charset="0"/>
              <a:buChar char="o"/>
            </a:pPr>
            <a:r>
              <a:rPr lang="es-ES" dirty="0"/>
              <a:t>RESOLUCIÓN DE CONFLICTOS INTERPERSONALES</a:t>
            </a:r>
          </a:p>
          <a:p>
            <a:pPr marL="285750" lvl="0" indent="-285750">
              <a:buFont typeface="Courier New" panose="02070309020205020404" pitchFamily="49" charset="0"/>
              <a:buChar char="o"/>
            </a:pPr>
            <a:r>
              <a:rPr lang="es-ES" dirty="0"/>
              <a:t>TOMA DE DECISONES</a:t>
            </a:r>
          </a:p>
          <a:p>
            <a:pPr marL="285750" lvl="0" indent="-285750">
              <a:buFont typeface="Courier New" panose="02070309020205020404" pitchFamily="49" charset="0"/>
              <a:buChar char="o"/>
            </a:pPr>
            <a:r>
              <a:rPr lang="es-ES" dirty="0"/>
              <a:t>ACTIVIDAD FÍSICA</a:t>
            </a:r>
          </a:p>
          <a:p>
            <a:pPr marL="285750" indent="-285750">
              <a:buFont typeface="Courier New" panose="02070309020205020404" pitchFamily="49" charset="0"/>
              <a:buChar char="o"/>
            </a:pPr>
            <a:endParaRPr lang="es-ES" dirty="0"/>
          </a:p>
        </p:txBody>
      </p:sp>
      <p:pic>
        <p:nvPicPr>
          <p:cNvPr id="8" name="Imagen 7"/>
          <p:cNvPicPr>
            <a:picLocks noChangeAspect="1"/>
          </p:cNvPicPr>
          <p:nvPr/>
        </p:nvPicPr>
        <p:blipFill>
          <a:blip r:embed="rId3">
            <a:duotone>
              <a:prstClr val="black"/>
              <a:srgbClr val="979797">
                <a:tint val="45000"/>
                <a:satMod val="400000"/>
              </a:srgbClr>
            </a:duotone>
            <a:extLst>
              <a:ext uri="{28A0092B-C50C-407E-A947-70E740481C1C}">
                <a14:useLocalDpi xmlns:a14="http://schemas.microsoft.com/office/drawing/2010/main" val="0"/>
              </a:ext>
            </a:extLst>
          </a:blip>
          <a:stretch>
            <a:fillRect/>
          </a:stretch>
        </p:blipFill>
        <p:spPr>
          <a:xfrm>
            <a:off x="6341485" y="2013799"/>
            <a:ext cx="2251653" cy="4503305"/>
          </a:xfrm>
          <a:prstGeom prst="rect">
            <a:avLst/>
          </a:prstGeom>
          <a:noFill/>
        </p:spPr>
      </p:pic>
      <p:pic>
        <p:nvPicPr>
          <p:cNvPr id="9" name="Imagen 8"/>
          <p:cNvPicPr/>
          <p:nvPr/>
        </p:nvPicPr>
        <p:blipFill rotWithShape="1">
          <a:blip r:embed="rId4" cstate="print">
            <a:extLst>
              <a:ext uri="{28A0092B-C50C-407E-A947-70E740481C1C}">
                <a14:useLocalDpi xmlns:a14="http://schemas.microsoft.com/office/drawing/2010/main" val="0"/>
              </a:ext>
            </a:extLst>
          </a:blip>
          <a:srcRect t="3784" r="2739"/>
          <a:stretch/>
        </p:blipFill>
        <p:spPr bwMode="auto">
          <a:xfrm>
            <a:off x="6591618" y="2575352"/>
            <a:ext cx="1818957" cy="3321320"/>
          </a:xfrm>
          <a:prstGeom prst="rect">
            <a:avLst/>
          </a:prstGeom>
          <a:ln>
            <a:solidFill>
              <a:schemeClr val="bg1">
                <a:lumMod val="50000"/>
              </a:schemeClr>
            </a:solidFill>
          </a:ln>
          <a:effectLst/>
          <a:extLst>
            <a:ext uri="{53640926-AAD7-44D8-BBD7-CCE9431645EC}">
              <a14:shadowObscured xmlns:a14="http://schemas.microsoft.com/office/drawing/2010/main"/>
            </a:ext>
          </a:extLst>
        </p:spPr>
      </p:pic>
      <p:pic>
        <p:nvPicPr>
          <p:cNvPr id="1026" name="Picture 2" descr="C:\Users\pmoreno.DMMA53RE\Downloads\IMG_8883.PNG"/>
          <p:cNvPicPr>
            <a:picLocks noChangeAspect="1" noChangeArrowheads="1"/>
          </p:cNvPicPr>
          <p:nvPr/>
        </p:nvPicPr>
        <p:blipFill rotWithShape="1">
          <a:blip r:embed="rId5"/>
          <a:srcRect t="2498"/>
          <a:stretch/>
        </p:blipFill>
        <p:spPr bwMode="auto">
          <a:xfrm>
            <a:off x="6569460" y="2575352"/>
            <a:ext cx="1863272" cy="3314139"/>
          </a:xfrm>
          <a:prstGeom prst="rect">
            <a:avLst/>
          </a:prstGeom>
          <a:noFill/>
          <a:ln>
            <a:solidFill>
              <a:schemeClr val="tx1"/>
            </a:solidFill>
          </a:ln>
        </p:spPr>
      </p:pic>
      <p:sp>
        <p:nvSpPr>
          <p:cNvPr id="12" name="Marcador de contenido 2"/>
          <p:cNvSpPr txBox="1">
            <a:spLocks/>
          </p:cNvSpPr>
          <p:nvPr/>
        </p:nvSpPr>
        <p:spPr>
          <a:xfrm>
            <a:off x="661699" y="1296501"/>
            <a:ext cx="791613" cy="41359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anose="02070309020205020404" pitchFamily="49" charset="0"/>
              <a:buChar char="o"/>
            </a:pPr>
            <a:r>
              <a:rPr lang="es-ES" sz="1800" dirty="0">
                <a:solidFill>
                  <a:srgbClr val="FF0000"/>
                </a:solidFill>
              </a:rPr>
              <a:t>T0</a:t>
            </a:r>
          </a:p>
        </p:txBody>
      </p:sp>
      <p:sp>
        <p:nvSpPr>
          <p:cNvPr id="13" name="Título 1">
            <a:extLst>
              <a:ext uri="{FF2B5EF4-FFF2-40B4-BE49-F238E27FC236}">
                <a16:creationId xmlns:a16="http://schemas.microsoft.com/office/drawing/2014/main" id="{9486C86A-4616-4486-AE1F-BDCD7EF2195C}"/>
              </a:ext>
            </a:extLst>
          </p:cNvPr>
          <p:cNvSpPr txBox="1">
            <a:spLocks/>
          </p:cNvSpPr>
          <p:nvPr/>
        </p:nvSpPr>
        <p:spPr>
          <a:xfrm>
            <a:off x="550862" y="242178"/>
            <a:ext cx="8042276" cy="884187"/>
          </a:xfrm>
          <a:prstGeom prst="rect">
            <a:avLst/>
          </a:prstGeom>
          <a:ln w="38100">
            <a:solidFill>
              <a:srgbClr val="62C9AE"/>
            </a:solidFill>
          </a:ln>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b="1" dirty="0">
                <a:ln w="22225">
                  <a:solidFill>
                    <a:schemeClr val="tx1">
                      <a:lumMod val="85000"/>
                      <a:lumOff val="15000"/>
                    </a:schemeClr>
                  </a:solidFill>
                  <a:prstDash val="solid"/>
                </a:ln>
                <a:solidFill>
                  <a:schemeClr val="bg1">
                    <a:lumMod val="50000"/>
                  </a:schemeClr>
                </a:solidFill>
              </a:rPr>
              <a:t>APP-PACIENTE</a:t>
            </a:r>
          </a:p>
        </p:txBody>
      </p:sp>
    </p:spTree>
    <p:extLst>
      <p:ext uri="{BB962C8B-B14F-4D97-AF65-F5344CB8AC3E}">
        <p14:creationId xmlns:p14="http://schemas.microsoft.com/office/powerpoint/2010/main" val="129195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61699" y="1723419"/>
            <a:ext cx="6918196" cy="1816767"/>
          </a:xfrm>
        </p:spPr>
        <p:txBody>
          <a:bodyPr>
            <a:normAutofit/>
          </a:bodyPr>
          <a:lstStyle/>
          <a:p>
            <a:pPr>
              <a:buFont typeface="Courier New" panose="02070309020205020404" pitchFamily="49" charset="0"/>
              <a:buChar char="o"/>
            </a:pPr>
            <a:r>
              <a:rPr lang="es-ES" sz="1800" dirty="0"/>
              <a:t>El aplicativo </a:t>
            </a:r>
            <a:r>
              <a:rPr lang="es-ES" sz="1800" b="1" dirty="0"/>
              <a:t>ofrece al/la paciente un informe</a:t>
            </a:r>
            <a:r>
              <a:rPr lang="es-ES" sz="1800" dirty="0"/>
              <a:t> de sus respuestas con la siguiente información:</a:t>
            </a:r>
          </a:p>
          <a:p>
            <a:pPr>
              <a:buFont typeface="Courier New" panose="02070309020205020404" pitchFamily="49" charset="0"/>
              <a:buChar char="o"/>
            </a:pPr>
            <a:endParaRPr lang="es-ES" sz="1800" dirty="0">
              <a:solidFill>
                <a:schemeClr val="tx1"/>
              </a:solidFill>
            </a:endParaRPr>
          </a:p>
        </p:txBody>
      </p:sp>
      <p:pic>
        <p:nvPicPr>
          <p:cNvPr id="11" name="Imagen 10"/>
          <p:cNvPicPr>
            <a:picLocks noChangeAspect="1"/>
          </p:cNvPicPr>
          <p:nvPr/>
        </p:nvPicPr>
        <p:blipFill rotWithShape="1">
          <a:blip r:embed="rId2">
            <a:clrChange>
              <a:clrFrom>
                <a:srgbClr val="F5F5F5"/>
              </a:clrFrom>
              <a:clrTo>
                <a:srgbClr val="F5F5F5">
                  <a:alpha val="0"/>
                </a:srgbClr>
              </a:clrTo>
            </a:clrChange>
            <a:extLst>
              <a:ext uri="{28A0092B-C50C-407E-A947-70E740481C1C}">
                <a14:useLocalDpi xmlns:a14="http://schemas.microsoft.com/office/drawing/2010/main" val="0"/>
              </a:ext>
            </a:extLst>
          </a:blip>
          <a:srcRect l="2812" t="14814" r="72167" b="69383"/>
          <a:stretch/>
        </p:blipFill>
        <p:spPr>
          <a:xfrm>
            <a:off x="0" y="5817906"/>
            <a:ext cx="791814" cy="889053"/>
          </a:xfrm>
          <a:prstGeom prst="rect">
            <a:avLst/>
          </a:prstGeom>
        </p:spPr>
      </p:pic>
      <p:pic>
        <p:nvPicPr>
          <p:cNvPr id="8" name="Imagen 7"/>
          <p:cNvPicPr>
            <a:picLocks noChangeAspect="1"/>
          </p:cNvPicPr>
          <p:nvPr/>
        </p:nvPicPr>
        <p:blipFill>
          <a:blip r:embed="rId3">
            <a:duotone>
              <a:prstClr val="black"/>
              <a:srgbClr val="979797">
                <a:tint val="45000"/>
                <a:satMod val="400000"/>
              </a:srgbClr>
            </a:duotone>
            <a:extLst>
              <a:ext uri="{28A0092B-C50C-407E-A947-70E740481C1C}">
                <a14:useLocalDpi xmlns:a14="http://schemas.microsoft.com/office/drawing/2010/main" val="0"/>
              </a:ext>
            </a:extLst>
          </a:blip>
          <a:stretch>
            <a:fillRect/>
          </a:stretch>
        </p:blipFill>
        <p:spPr>
          <a:xfrm>
            <a:off x="6341485" y="2013799"/>
            <a:ext cx="2251653" cy="4503305"/>
          </a:xfrm>
          <a:prstGeom prst="rect">
            <a:avLst/>
          </a:prstGeom>
          <a:noFill/>
        </p:spPr>
      </p:pic>
      <p:sp>
        <p:nvSpPr>
          <p:cNvPr id="4" name="Rectangle 2"/>
          <p:cNvSpPr>
            <a:spLocks noChangeArrowheads="1"/>
          </p:cNvSpPr>
          <p:nvPr/>
        </p:nvSpPr>
        <p:spPr bwMode="auto">
          <a:xfrm>
            <a:off x="566449" y="2786167"/>
            <a:ext cx="5548601" cy="3662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457200" marR="0" lvl="1" indent="0" algn="l" defTabSz="914400" rtl="0" eaLnBrk="0" fontAlgn="base" latinLnBrk="0" hangingPunct="0">
              <a:lnSpc>
                <a:spcPct val="150000"/>
              </a:lnSpc>
              <a:spcBef>
                <a:spcPct val="0"/>
              </a:spcBef>
              <a:spcAft>
                <a:spcPct val="0"/>
              </a:spcAft>
              <a:buClrTx/>
              <a:buSzTx/>
              <a:buFont typeface="Courier New" panose="02070309020205020404" pitchFamily="49" charset="0"/>
              <a:buChar char="o"/>
              <a:tabLst/>
            </a:pPr>
            <a:r>
              <a:rPr kumimoji="0" lang="es-ES" altLang="es-ES" sz="1600" b="1" i="0" u="none" strike="noStrike" cap="none" normalizeH="0" baseline="0" dirty="0">
                <a:ln>
                  <a:noFill/>
                </a:ln>
                <a:solidFill>
                  <a:srgbClr val="000000"/>
                </a:solidFill>
                <a:effectLst/>
                <a:latin typeface="+mn-lt"/>
                <a:ea typeface="Calibri" panose="020F0502020204030204" pitchFamily="34" charset="0"/>
                <a:cs typeface="Times New Roman" panose="02020603050405020304" pitchFamily="18" charset="0"/>
              </a:rPr>
              <a:t>Puntuación del cuestionario</a:t>
            </a:r>
            <a:endParaRPr kumimoji="0" lang="es-ES" altLang="es-ES" sz="16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s-ES" altLang="es-ES" sz="1600" b="0" i="0" u="none" strike="noStrike" cap="none" normalizeH="0" baseline="0" dirty="0">
                <a:ln>
                  <a:noFill/>
                </a:ln>
                <a:solidFill>
                  <a:srgbClr val="000000"/>
                </a:solidFill>
                <a:effectLst/>
                <a:latin typeface="+mn-lt"/>
                <a:ea typeface="Calibri" panose="020F0502020204030204" pitchFamily="34" charset="0"/>
                <a:cs typeface="Times New Roman" panose="02020603050405020304" pitchFamily="18" charset="0"/>
              </a:rPr>
              <a:t>	Esta puntuación puede ser numérica (</a:t>
            </a:r>
            <a:r>
              <a:rPr kumimoji="0" lang="es-ES" altLang="es-ES" sz="1600" b="0" i="0" u="none" strike="noStrike" cap="none" normalizeH="0" baseline="0" dirty="0" err="1">
                <a:ln>
                  <a:noFill/>
                </a:ln>
                <a:solidFill>
                  <a:srgbClr val="000000"/>
                </a:solidFill>
                <a:effectLst/>
                <a:latin typeface="+mn-lt"/>
                <a:ea typeface="Calibri" panose="020F0502020204030204" pitchFamily="34" charset="0"/>
                <a:cs typeface="Times New Roman" panose="02020603050405020304" pitchFamily="18" charset="0"/>
              </a:rPr>
              <a:t>p.e</a:t>
            </a:r>
            <a:r>
              <a:rPr kumimoji="0" lang="es-ES" altLang="es-ES" sz="1600" b="0" i="0" u="none" strike="noStrike" cap="none" normalizeH="0" baseline="0" dirty="0">
                <a:ln>
                  <a:noFill/>
                </a:ln>
                <a:solidFill>
                  <a:srgbClr val="000000"/>
                </a:solidFill>
                <a:effectLst/>
                <a:latin typeface="+mn-lt"/>
                <a:ea typeface="Calibri" panose="020F0502020204030204" pitchFamily="34" charset="0"/>
                <a:cs typeface="Times New Roman" panose="02020603050405020304" pitchFamily="18" charset="0"/>
              </a:rPr>
              <a:t> 21 puntos 	en GAD) o categórica (Apoyo social insuficiente)</a:t>
            </a:r>
            <a:endParaRPr kumimoji="0" lang="es-ES" altLang="es-ES" sz="1600" b="0" i="0" u="none" strike="noStrike" cap="none" normalizeH="0" baseline="0" dirty="0">
              <a:ln>
                <a:noFill/>
              </a:ln>
              <a:solidFill>
                <a:schemeClr val="tx1"/>
              </a:solidFill>
              <a:effectLst/>
              <a:latin typeface="+mn-lt"/>
            </a:endParaRPr>
          </a:p>
          <a:p>
            <a:pPr marL="457200" marR="0" lvl="1" indent="0" algn="l" defTabSz="914400" rtl="0" eaLnBrk="0" fontAlgn="base" latinLnBrk="0" hangingPunct="0">
              <a:lnSpc>
                <a:spcPct val="150000"/>
              </a:lnSpc>
              <a:spcBef>
                <a:spcPct val="0"/>
              </a:spcBef>
              <a:spcAft>
                <a:spcPct val="0"/>
              </a:spcAft>
              <a:buClrTx/>
              <a:buSzTx/>
              <a:buFont typeface="Courier New" panose="02070309020205020404" pitchFamily="49" charset="0"/>
              <a:buChar char="o"/>
              <a:tabLst/>
            </a:pPr>
            <a:r>
              <a:rPr kumimoji="0" lang="es-ES" altLang="es-ES" sz="1600" b="1" i="0" u="none" strike="noStrike" cap="none" normalizeH="0" baseline="0" dirty="0">
                <a:ln>
                  <a:noFill/>
                </a:ln>
                <a:solidFill>
                  <a:srgbClr val="000000"/>
                </a:solidFill>
                <a:effectLst/>
                <a:latin typeface="+mn-lt"/>
                <a:ea typeface="Calibri" panose="020F0502020204030204" pitchFamily="34" charset="0"/>
                <a:cs typeface="Times New Roman" panose="02020603050405020304" pitchFamily="18" charset="0"/>
              </a:rPr>
              <a:t>¿Esto qué significa?</a:t>
            </a:r>
            <a:endParaRPr kumimoji="0" lang="es-ES" altLang="es-ES" sz="16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s-ES" altLang="es-ES" sz="1600" b="0" i="0" u="none" strike="noStrike" cap="none" normalizeH="0" baseline="0" dirty="0">
                <a:ln>
                  <a:noFill/>
                </a:ln>
                <a:solidFill>
                  <a:srgbClr val="000000"/>
                </a:solidFill>
                <a:effectLst/>
                <a:latin typeface="+mn-lt"/>
                <a:ea typeface="Calibri" panose="020F0502020204030204" pitchFamily="34" charset="0"/>
                <a:cs typeface="Times New Roman" panose="02020603050405020304" pitchFamily="18" charset="0"/>
              </a:rPr>
              <a:t>	Descripción de la interpretación de la 	puntuación obtenida en cada</a:t>
            </a:r>
            <a:r>
              <a:rPr kumimoji="0" lang="es-ES" altLang="es-ES" sz="1600" b="0" i="0" u="none" strike="noStrike" cap="none" normalizeH="0" dirty="0">
                <a:ln>
                  <a:noFill/>
                </a:ln>
                <a:solidFill>
                  <a:srgbClr val="000000"/>
                </a:solidFill>
                <a:effectLst/>
                <a:latin typeface="+mn-lt"/>
                <a:ea typeface="Calibri" panose="020F0502020204030204" pitchFamily="34" charset="0"/>
                <a:cs typeface="Times New Roman" panose="02020603050405020304" pitchFamily="18" charset="0"/>
              </a:rPr>
              <a:t> </a:t>
            </a:r>
            <a:r>
              <a:rPr kumimoji="0" lang="es-ES" altLang="es-ES" sz="1600" b="0" i="0" u="none" strike="noStrike" cap="none" normalizeH="0" baseline="0" dirty="0">
                <a:ln>
                  <a:noFill/>
                </a:ln>
                <a:solidFill>
                  <a:srgbClr val="000000"/>
                </a:solidFill>
                <a:effectLst/>
                <a:latin typeface="+mn-lt"/>
                <a:ea typeface="Calibri" panose="020F0502020204030204" pitchFamily="34" charset="0"/>
                <a:cs typeface="Times New Roman" panose="02020603050405020304" pitchFamily="18" charset="0"/>
              </a:rPr>
              <a:t>cuestionario.</a:t>
            </a:r>
            <a:endParaRPr kumimoji="0" lang="es-ES" altLang="es-ES" sz="1600" b="0" i="0" u="none" strike="noStrike" cap="none" normalizeH="0" baseline="0" dirty="0">
              <a:ln>
                <a:noFill/>
              </a:ln>
              <a:solidFill>
                <a:schemeClr val="tx1"/>
              </a:solidFill>
              <a:effectLst/>
              <a:latin typeface="+mn-lt"/>
            </a:endParaRPr>
          </a:p>
          <a:p>
            <a:pPr marL="457200" marR="0" lvl="1" indent="0" algn="l" defTabSz="914400" rtl="0" eaLnBrk="0" fontAlgn="base" latinLnBrk="0" hangingPunct="0">
              <a:lnSpc>
                <a:spcPct val="150000"/>
              </a:lnSpc>
              <a:spcBef>
                <a:spcPct val="0"/>
              </a:spcBef>
              <a:spcAft>
                <a:spcPct val="0"/>
              </a:spcAft>
              <a:buClrTx/>
              <a:buSzTx/>
              <a:buFont typeface="Courier New" panose="02070309020205020404" pitchFamily="49" charset="0"/>
              <a:buChar char="o"/>
              <a:tabLst/>
            </a:pPr>
            <a:r>
              <a:rPr kumimoji="0" lang="es-ES" altLang="es-ES" sz="1600" b="1" i="0" u="none" strike="noStrike" cap="none" normalizeH="0" baseline="0" dirty="0">
                <a:ln>
                  <a:noFill/>
                </a:ln>
                <a:solidFill>
                  <a:srgbClr val="000000"/>
                </a:solidFill>
                <a:effectLst/>
                <a:latin typeface="+mn-lt"/>
                <a:ea typeface="Calibri" panose="020F0502020204030204" pitchFamily="34" charset="0"/>
                <a:cs typeface="Times New Roman" panose="02020603050405020304" pitchFamily="18" charset="0"/>
              </a:rPr>
              <a:t>¿Qué puedo hacer?</a:t>
            </a:r>
          </a:p>
          <a:p>
            <a:pPr marL="457200" marR="0" lvl="1" indent="0" algn="l" defTabSz="914400" rtl="0" eaLnBrk="0" fontAlgn="base" latinLnBrk="0" hangingPunct="0">
              <a:lnSpc>
                <a:spcPct val="150000"/>
              </a:lnSpc>
              <a:spcBef>
                <a:spcPct val="0"/>
              </a:spcBef>
              <a:spcAft>
                <a:spcPct val="0"/>
              </a:spcAft>
              <a:buClrTx/>
              <a:buSzTx/>
              <a:tabLst/>
            </a:pPr>
            <a:r>
              <a:rPr lang="es-ES" altLang="es-ES" sz="1600" b="1" dirty="0">
                <a:solidFill>
                  <a:srgbClr val="000000"/>
                </a:solidFill>
                <a:latin typeface="+mn-lt"/>
                <a:cs typeface="Times New Roman" panose="02020603050405020304" pitchFamily="18" charset="0"/>
              </a:rPr>
              <a:t>	</a:t>
            </a:r>
            <a:r>
              <a:rPr lang="es-ES" altLang="es-ES" sz="1600" dirty="0">
                <a:solidFill>
                  <a:srgbClr val="000000"/>
                </a:solidFill>
                <a:latin typeface="+mn-lt"/>
                <a:cs typeface="Times New Roman" panose="02020603050405020304" pitchFamily="18" charset="0"/>
              </a:rPr>
              <a:t>Breves indicaciones o pautas para prevenir 	la 	depresión</a:t>
            </a:r>
            <a:endParaRPr kumimoji="0" lang="es-ES" altLang="es-ES" sz="160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600" b="0" i="0" u="none" strike="noStrike" cap="none" normalizeH="0" baseline="0" dirty="0">
              <a:ln>
                <a:noFill/>
              </a:ln>
              <a:solidFill>
                <a:schemeClr val="tx1"/>
              </a:solidFill>
              <a:effectLst/>
              <a:latin typeface="+mn-lt"/>
            </a:endParaRPr>
          </a:p>
        </p:txBody>
      </p:sp>
      <p:sp>
        <p:nvSpPr>
          <p:cNvPr id="6"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18" name="Imagen 17"/>
          <p:cNvPicPr>
            <a:picLocks noChangeAspect="1"/>
          </p:cNvPicPr>
          <p:nvPr/>
        </p:nvPicPr>
        <p:blipFill rotWithShape="1">
          <a:blip r:embed="rId4">
            <a:extLst>
              <a:ext uri="{28A0092B-C50C-407E-A947-70E740481C1C}">
                <a14:useLocalDpi xmlns:a14="http://schemas.microsoft.com/office/drawing/2010/main" val="0"/>
              </a:ext>
            </a:extLst>
          </a:blip>
          <a:srcRect t="3040" r="2492" b="5731"/>
          <a:stretch/>
        </p:blipFill>
        <p:spPr>
          <a:xfrm>
            <a:off x="6539228" y="2646947"/>
            <a:ext cx="1882877" cy="3342703"/>
          </a:xfrm>
          <a:prstGeom prst="rect">
            <a:avLst/>
          </a:prstGeom>
        </p:spPr>
      </p:pic>
      <p:pic>
        <p:nvPicPr>
          <p:cNvPr id="19" name="Imagen 18"/>
          <p:cNvPicPr>
            <a:picLocks noChangeAspect="1"/>
          </p:cNvPicPr>
          <p:nvPr/>
        </p:nvPicPr>
        <p:blipFill rotWithShape="1">
          <a:blip r:embed="rId5">
            <a:extLst>
              <a:ext uri="{28A0092B-C50C-407E-A947-70E740481C1C}">
                <a14:useLocalDpi xmlns:a14="http://schemas.microsoft.com/office/drawing/2010/main" val="0"/>
              </a:ext>
            </a:extLst>
          </a:blip>
          <a:srcRect t="3073" r="1662" b="5909"/>
          <a:stretch/>
        </p:blipFill>
        <p:spPr>
          <a:xfrm>
            <a:off x="6539229" y="2519002"/>
            <a:ext cx="1898918" cy="3598592"/>
          </a:xfrm>
          <a:prstGeom prst="rect">
            <a:avLst/>
          </a:prstGeom>
        </p:spPr>
      </p:pic>
      <p:pic>
        <p:nvPicPr>
          <p:cNvPr id="20" name="Imagen 19"/>
          <p:cNvPicPr>
            <a:picLocks noChangeAspect="1"/>
          </p:cNvPicPr>
          <p:nvPr/>
        </p:nvPicPr>
        <p:blipFill rotWithShape="1">
          <a:blip r:embed="rId6">
            <a:extLst>
              <a:ext uri="{28A0092B-C50C-407E-A947-70E740481C1C}">
                <a14:useLocalDpi xmlns:a14="http://schemas.microsoft.com/office/drawing/2010/main" val="0"/>
              </a:ext>
            </a:extLst>
          </a:blip>
          <a:srcRect l="962" t="3041" r="2855" b="5964"/>
          <a:stretch/>
        </p:blipFill>
        <p:spPr>
          <a:xfrm>
            <a:off x="6549155" y="2519002"/>
            <a:ext cx="1880873" cy="3659470"/>
          </a:xfrm>
          <a:prstGeom prst="rect">
            <a:avLst/>
          </a:prstGeom>
        </p:spPr>
      </p:pic>
      <p:sp>
        <p:nvSpPr>
          <p:cNvPr id="25" name="Marcador de contenido 2"/>
          <p:cNvSpPr txBox="1">
            <a:spLocks/>
          </p:cNvSpPr>
          <p:nvPr/>
        </p:nvSpPr>
        <p:spPr>
          <a:xfrm>
            <a:off x="661699" y="1296501"/>
            <a:ext cx="791613" cy="41359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anose="02070309020205020404" pitchFamily="49" charset="0"/>
              <a:buChar char="o"/>
            </a:pPr>
            <a:r>
              <a:rPr lang="es-ES" sz="1800" dirty="0">
                <a:solidFill>
                  <a:srgbClr val="FF0000"/>
                </a:solidFill>
              </a:rPr>
              <a:t>T0</a:t>
            </a:r>
          </a:p>
        </p:txBody>
      </p:sp>
      <p:sp>
        <p:nvSpPr>
          <p:cNvPr id="12" name="Título 1">
            <a:extLst>
              <a:ext uri="{FF2B5EF4-FFF2-40B4-BE49-F238E27FC236}">
                <a16:creationId xmlns:a16="http://schemas.microsoft.com/office/drawing/2014/main" id="{5F2D4561-CA83-40B1-BEB8-F00B3550B436}"/>
              </a:ext>
            </a:extLst>
          </p:cNvPr>
          <p:cNvSpPr txBox="1">
            <a:spLocks/>
          </p:cNvSpPr>
          <p:nvPr/>
        </p:nvSpPr>
        <p:spPr>
          <a:xfrm>
            <a:off x="550862" y="242178"/>
            <a:ext cx="8042276" cy="884187"/>
          </a:xfrm>
          <a:prstGeom prst="rect">
            <a:avLst/>
          </a:prstGeom>
          <a:ln w="38100">
            <a:solidFill>
              <a:srgbClr val="62C9AE"/>
            </a:solidFill>
          </a:ln>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b="1" dirty="0">
                <a:ln w="22225">
                  <a:solidFill>
                    <a:schemeClr val="tx1">
                      <a:lumMod val="85000"/>
                      <a:lumOff val="15000"/>
                    </a:schemeClr>
                  </a:solidFill>
                  <a:prstDash val="solid"/>
                </a:ln>
                <a:solidFill>
                  <a:schemeClr val="bg1">
                    <a:lumMod val="50000"/>
                  </a:schemeClr>
                </a:solidFill>
              </a:rPr>
              <a:t>APP-PACIENTE</a:t>
            </a:r>
          </a:p>
        </p:txBody>
      </p:sp>
    </p:spTree>
    <p:extLst>
      <p:ext uri="{BB962C8B-B14F-4D97-AF65-F5344CB8AC3E}">
        <p14:creationId xmlns:p14="http://schemas.microsoft.com/office/powerpoint/2010/main" val="1308257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61699" y="1600201"/>
            <a:ext cx="6918196" cy="1816767"/>
          </a:xfrm>
        </p:spPr>
        <p:txBody>
          <a:bodyPr>
            <a:normAutofit/>
          </a:bodyPr>
          <a:lstStyle/>
          <a:p>
            <a:pPr>
              <a:buFont typeface="Courier New" panose="02070309020205020404" pitchFamily="49" charset="0"/>
              <a:buChar char="o"/>
            </a:pPr>
            <a:r>
              <a:rPr lang="es-ES" sz="1800" dirty="0"/>
              <a:t>En base a las respuestas la APP crea</a:t>
            </a:r>
          </a:p>
          <a:p>
            <a:pPr marL="0" indent="0">
              <a:buNone/>
            </a:pPr>
            <a:r>
              <a:rPr lang="es-ES" sz="1800" dirty="0">
                <a:solidFill>
                  <a:schemeClr val="tx1"/>
                </a:solidFill>
              </a:rPr>
              <a:t>	</a:t>
            </a:r>
            <a:r>
              <a:rPr lang="es-ES" sz="1800" b="1" dirty="0">
                <a:solidFill>
                  <a:srgbClr val="FF0000"/>
                </a:solidFill>
              </a:rPr>
              <a:t>PLAN PERSONALIZADO DE PREVENCIÓN (PPP</a:t>
            </a:r>
            <a:r>
              <a:rPr lang="es-ES" sz="1800" dirty="0">
                <a:solidFill>
                  <a:srgbClr val="FF0000"/>
                </a:solidFill>
              </a:rPr>
              <a:t>)</a:t>
            </a:r>
          </a:p>
        </p:txBody>
      </p:sp>
      <p:pic>
        <p:nvPicPr>
          <p:cNvPr id="11" name="Imagen 10"/>
          <p:cNvPicPr>
            <a:picLocks noChangeAspect="1"/>
          </p:cNvPicPr>
          <p:nvPr/>
        </p:nvPicPr>
        <p:blipFill rotWithShape="1">
          <a:blip r:embed="rId3">
            <a:clrChange>
              <a:clrFrom>
                <a:srgbClr val="F5F5F5"/>
              </a:clrFrom>
              <a:clrTo>
                <a:srgbClr val="F5F5F5">
                  <a:alpha val="0"/>
                </a:srgbClr>
              </a:clrTo>
            </a:clrChange>
            <a:extLst>
              <a:ext uri="{28A0092B-C50C-407E-A947-70E740481C1C}">
                <a14:useLocalDpi xmlns:a14="http://schemas.microsoft.com/office/drawing/2010/main" val="0"/>
              </a:ext>
            </a:extLst>
          </a:blip>
          <a:srcRect l="2812" t="14814" r="72167" b="69383"/>
          <a:stretch/>
        </p:blipFill>
        <p:spPr>
          <a:xfrm>
            <a:off x="0" y="5817906"/>
            <a:ext cx="791814" cy="889053"/>
          </a:xfrm>
          <a:prstGeom prst="rect">
            <a:avLst/>
          </a:prstGeom>
        </p:spPr>
      </p:pic>
      <p:pic>
        <p:nvPicPr>
          <p:cNvPr id="8" name="Imagen 7"/>
          <p:cNvPicPr>
            <a:picLocks noChangeAspect="1"/>
          </p:cNvPicPr>
          <p:nvPr/>
        </p:nvPicPr>
        <p:blipFill>
          <a:blip r:embed="rId4">
            <a:duotone>
              <a:prstClr val="black"/>
              <a:srgbClr val="979797">
                <a:tint val="45000"/>
                <a:satMod val="400000"/>
              </a:srgbClr>
            </a:duotone>
            <a:extLst>
              <a:ext uri="{28A0092B-C50C-407E-A947-70E740481C1C}">
                <a14:useLocalDpi xmlns:a14="http://schemas.microsoft.com/office/drawing/2010/main" val="0"/>
              </a:ext>
            </a:extLst>
          </a:blip>
          <a:stretch>
            <a:fillRect/>
          </a:stretch>
        </p:blipFill>
        <p:spPr>
          <a:xfrm>
            <a:off x="6341485" y="2013799"/>
            <a:ext cx="2251653" cy="4503305"/>
          </a:xfrm>
          <a:prstGeom prst="rect">
            <a:avLst/>
          </a:prstGeom>
          <a:noFill/>
        </p:spPr>
      </p:pic>
      <p:sp>
        <p:nvSpPr>
          <p:cNvPr id="4" name="Rectangle 2"/>
          <p:cNvSpPr>
            <a:spLocks noChangeArrowheads="1"/>
          </p:cNvSpPr>
          <p:nvPr/>
        </p:nvSpPr>
        <p:spPr bwMode="auto">
          <a:xfrm>
            <a:off x="567804" y="2592839"/>
            <a:ext cx="5548601"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1" defTabSz="914400">
              <a:lnSpc>
                <a:spcPct val="150000"/>
              </a:lnSpc>
              <a:buFont typeface="Courier New" panose="02070309020205020404" pitchFamily="49" charset="0"/>
              <a:buChar char="o"/>
            </a:pPr>
            <a:r>
              <a:rPr lang="es-ES" dirty="0">
                <a:latin typeface="+mn-lt"/>
              </a:rPr>
              <a:t> </a:t>
            </a:r>
            <a:r>
              <a:rPr lang="es-ES" b="1" dirty="0">
                <a:latin typeface="+mn-lt"/>
              </a:rPr>
              <a:t>Para poder comenzar,</a:t>
            </a:r>
            <a:r>
              <a:rPr lang="es-ES" dirty="0">
                <a:latin typeface="+mn-lt"/>
              </a:rPr>
              <a:t> es necesario que </a:t>
            </a:r>
            <a:r>
              <a:rPr lang="es-ES" b="1" dirty="0">
                <a:latin typeface="+mn-lt"/>
              </a:rPr>
              <a:t>el/la paciente realice una </a:t>
            </a:r>
            <a:r>
              <a:rPr lang="es-ES" b="1" dirty="0">
                <a:solidFill>
                  <a:srgbClr val="FF0000"/>
                </a:solidFill>
                <a:latin typeface="+mn-lt"/>
              </a:rPr>
              <a:t>visita con su médico/a</a:t>
            </a:r>
            <a:r>
              <a:rPr lang="es-ES" dirty="0">
                <a:solidFill>
                  <a:srgbClr val="FF0000"/>
                </a:solidFill>
                <a:latin typeface="+mn-lt"/>
              </a:rPr>
              <a:t> </a:t>
            </a:r>
            <a:r>
              <a:rPr lang="es-ES" dirty="0">
                <a:latin typeface="+mn-lt"/>
              </a:rPr>
              <a:t>para activar el PPP.</a:t>
            </a:r>
            <a:endParaRPr kumimoji="0" lang="es-ES" altLang="es-ES" sz="1600" b="0" i="0" u="none" strike="noStrike" cap="none" normalizeH="0" baseline="0" dirty="0">
              <a:ln>
                <a:noFill/>
              </a:ln>
              <a:solidFill>
                <a:schemeClr val="tx1"/>
              </a:solidFill>
              <a:effectLst/>
              <a:latin typeface="+mn-lt"/>
            </a:endParaRPr>
          </a:p>
        </p:txBody>
      </p:sp>
      <p:sp>
        <p:nvSpPr>
          <p:cNvPr id="6"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12" name="Imagen 11"/>
          <p:cNvPicPr/>
          <p:nvPr/>
        </p:nvPicPr>
        <p:blipFill rotWithShape="1">
          <a:blip r:embed="rId5" cstate="print">
            <a:extLst>
              <a:ext uri="{28A0092B-C50C-407E-A947-70E740481C1C}">
                <a14:useLocalDpi xmlns:a14="http://schemas.microsoft.com/office/drawing/2010/main" val="0"/>
              </a:ext>
            </a:extLst>
          </a:blip>
          <a:srcRect t="3109"/>
          <a:stretch/>
        </p:blipFill>
        <p:spPr bwMode="auto">
          <a:xfrm>
            <a:off x="6566563" y="2614863"/>
            <a:ext cx="1801495" cy="3368841"/>
          </a:xfrm>
          <a:prstGeom prst="rect">
            <a:avLst/>
          </a:prstGeom>
          <a:ln>
            <a:solidFill>
              <a:sysClr val="window" lastClr="FFFFFF">
                <a:lumMod val="50000"/>
              </a:sysClr>
            </a:solidFill>
          </a:ln>
          <a:effectLst/>
          <a:extLst>
            <a:ext uri="{53640926-AAD7-44D8-BBD7-CCE9431645EC}">
              <a14:shadowObscured xmlns:a14="http://schemas.microsoft.com/office/drawing/2010/main"/>
            </a:ext>
          </a:extLst>
        </p:spPr>
      </p:pic>
      <p:sp>
        <p:nvSpPr>
          <p:cNvPr id="2" name="CuadroTexto 1"/>
          <p:cNvSpPr txBox="1"/>
          <p:nvPr/>
        </p:nvSpPr>
        <p:spPr>
          <a:xfrm>
            <a:off x="1052439" y="4254891"/>
            <a:ext cx="5063966" cy="1338828"/>
          </a:xfrm>
          <a:prstGeom prst="rect">
            <a:avLst/>
          </a:prstGeom>
          <a:noFill/>
        </p:spPr>
        <p:txBody>
          <a:bodyPr wrap="square" rtlCol="0">
            <a:spAutoFit/>
          </a:bodyPr>
          <a:lstStyle/>
          <a:p>
            <a:pPr marL="285750" indent="-285750">
              <a:lnSpc>
                <a:spcPct val="150000"/>
              </a:lnSpc>
              <a:buFont typeface="Courier New" panose="02070309020205020404" pitchFamily="49" charset="0"/>
              <a:buChar char="o"/>
            </a:pPr>
            <a:r>
              <a:rPr lang="es-ES" dirty="0"/>
              <a:t>El/la paciente </a:t>
            </a:r>
            <a:r>
              <a:rPr lang="es-ES" b="1" dirty="0"/>
              <a:t>SÓLO</a:t>
            </a:r>
            <a:r>
              <a:rPr lang="es-ES" dirty="0"/>
              <a:t> tendrá acceso a una breve descripción de los </a:t>
            </a:r>
            <a:r>
              <a:rPr lang="es-ES" b="1" dirty="0"/>
              <a:t>diferentes módulos recomendados</a:t>
            </a:r>
            <a:r>
              <a:rPr lang="es-ES" dirty="0"/>
              <a:t>. </a:t>
            </a:r>
          </a:p>
        </p:txBody>
      </p:sp>
      <p:pic>
        <p:nvPicPr>
          <p:cNvPr id="13" name="Imagen 12"/>
          <p:cNvPicPr/>
          <p:nvPr/>
        </p:nvPicPr>
        <p:blipFill rotWithShape="1">
          <a:blip r:embed="rId6" cstate="print">
            <a:extLst>
              <a:ext uri="{28A0092B-C50C-407E-A947-70E740481C1C}">
                <a14:useLocalDpi xmlns:a14="http://schemas.microsoft.com/office/drawing/2010/main" val="0"/>
              </a:ext>
            </a:extLst>
          </a:blip>
          <a:srcRect t="3014"/>
          <a:stretch/>
        </p:blipFill>
        <p:spPr bwMode="auto">
          <a:xfrm>
            <a:off x="6566563" y="2614863"/>
            <a:ext cx="1801495" cy="3327333"/>
          </a:xfrm>
          <a:prstGeom prst="rect">
            <a:avLst/>
          </a:prstGeom>
          <a:ln>
            <a:solidFill>
              <a:schemeClr val="bg1">
                <a:lumMod val="50000"/>
              </a:schemeClr>
            </a:solidFill>
          </a:ln>
          <a:effectLst/>
          <a:extLst>
            <a:ext uri="{53640926-AAD7-44D8-BBD7-CCE9431645EC}">
              <a14:shadowObscured xmlns:a14="http://schemas.microsoft.com/office/drawing/2010/main"/>
            </a:ext>
          </a:extLst>
        </p:spPr>
      </p:pic>
      <p:pic>
        <p:nvPicPr>
          <p:cNvPr id="14" name="Imagen 13"/>
          <p:cNvPicPr/>
          <p:nvPr/>
        </p:nvPicPr>
        <p:blipFill rotWithShape="1">
          <a:blip r:embed="rId7" cstate="print">
            <a:extLst>
              <a:ext uri="{28A0092B-C50C-407E-A947-70E740481C1C}">
                <a14:useLocalDpi xmlns:a14="http://schemas.microsoft.com/office/drawing/2010/main" val="0"/>
              </a:ext>
            </a:extLst>
          </a:blip>
          <a:srcRect t="3724"/>
          <a:stretch/>
        </p:blipFill>
        <p:spPr bwMode="auto">
          <a:xfrm>
            <a:off x="6566563" y="2614863"/>
            <a:ext cx="1801495" cy="3350461"/>
          </a:xfrm>
          <a:prstGeom prst="rect">
            <a:avLst/>
          </a:prstGeom>
          <a:ln>
            <a:solidFill>
              <a:schemeClr val="bg1">
                <a:lumMod val="50000"/>
              </a:schemeClr>
            </a:solidFill>
          </a:ln>
          <a:effectLst/>
          <a:extLst>
            <a:ext uri="{53640926-AAD7-44D8-BBD7-CCE9431645EC}">
              <a14:shadowObscured xmlns:a14="http://schemas.microsoft.com/office/drawing/2010/main"/>
            </a:ext>
          </a:extLst>
        </p:spPr>
      </p:pic>
      <p:sp>
        <p:nvSpPr>
          <p:cNvPr id="15" name="Marcador de contenido 2"/>
          <p:cNvSpPr txBox="1">
            <a:spLocks/>
          </p:cNvSpPr>
          <p:nvPr/>
        </p:nvSpPr>
        <p:spPr>
          <a:xfrm>
            <a:off x="661699" y="1296501"/>
            <a:ext cx="791613" cy="41359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anose="02070309020205020404" pitchFamily="49" charset="0"/>
              <a:buChar char="o"/>
            </a:pPr>
            <a:r>
              <a:rPr lang="es-ES" sz="1800" dirty="0">
                <a:solidFill>
                  <a:srgbClr val="FF0000"/>
                </a:solidFill>
              </a:rPr>
              <a:t>T0</a:t>
            </a:r>
          </a:p>
        </p:txBody>
      </p:sp>
      <p:sp>
        <p:nvSpPr>
          <p:cNvPr id="16" name="Título 1">
            <a:extLst>
              <a:ext uri="{FF2B5EF4-FFF2-40B4-BE49-F238E27FC236}">
                <a16:creationId xmlns:a16="http://schemas.microsoft.com/office/drawing/2014/main" id="{8326FE54-6AA0-4228-9E82-D97FF00939A7}"/>
              </a:ext>
            </a:extLst>
          </p:cNvPr>
          <p:cNvSpPr txBox="1">
            <a:spLocks/>
          </p:cNvSpPr>
          <p:nvPr/>
        </p:nvSpPr>
        <p:spPr>
          <a:xfrm>
            <a:off x="550862" y="242178"/>
            <a:ext cx="8042276" cy="884187"/>
          </a:xfrm>
          <a:prstGeom prst="rect">
            <a:avLst/>
          </a:prstGeom>
          <a:ln w="38100">
            <a:solidFill>
              <a:srgbClr val="62C9AE"/>
            </a:solidFill>
          </a:ln>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b="1" dirty="0">
                <a:ln w="22225">
                  <a:solidFill>
                    <a:schemeClr val="tx1">
                      <a:lumMod val="85000"/>
                      <a:lumOff val="15000"/>
                    </a:schemeClr>
                  </a:solidFill>
                  <a:prstDash val="solid"/>
                </a:ln>
                <a:solidFill>
                  <a:schemeClr val="bg1">
                    <a:lumMod val="50000"/>
                  </a:schemeClr>
                </a:solidFill>
              </a:rPr>
              <a:t>APP-PACIENTE</a:t>
            </a:r>
          </a:p>
        </p:txBody>
      </p:sp>
    </p:spTree>
    <p:extLst>
      <p:ext uri="{BB962C8B-B14F-4D97-AF65-F5344CB8AC3E}">
        <p14:creationId xmlns:p14="http://schemas.microsoft.com/office/powerpoint/2010/main" val="2173772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3">
            <a:clrChange>
              <a:clrFrom>
                <a:srgbClr val="F5F5F5"/>
              </a:clrFrom>
              <a:clrTo>
                <a:srgbClr val="F5F5F5">
                  <a:alpha val="0"/>
                </a:srgbClr>
              </a:clrTo>
            </a:clrChange>
            <a:extLst>
              <a:ext uri="{28A0092B-C50C-407E-A947-70E740481C1C}">
                <a14:useLocalDpi xmlns:a14="http://schemas.microsoft.com/office/drawing/2010/main" val="0"/>
              </a:ext>
            </a:extLst>
          </a:blip>
          <a:srcRect l="2812" t="14814" r="72167" b="69383"/>
          <a:stretch/>
        </p:blipFill>
        <p:spPr>
          <a:xfrm>
            <a:off x="0" y="5817906"/>
            <a:ext cx="791814" cy="889053"/>
          </a:xfrm>
          <a:prstGeom prst="rect">
            <a:avLst/>
          </a:prstGeom>
        </p:spPr>
      </p:pic>
      <p:graphicFrame>
        <p:nvGraphicFramePr>
          <p:cNvPr id="3" name="2 Diagrama"/>
          <p:cNvGraphicFramePr/>
          <p:nvPr>
            <p:extLst>
              <p:ext uri="{D42A27DB-BD31-4B8C-83A1-F6EECF244321}">
                <p14:modId xmlns:p14="http://schemas.microsoft.com/office/powerpoint/2010/main" val="2150448930"/>
              </p:ext>
            </p:extLst>
          </p:nvPr>
        </p:nvGraphicFramePr>
        <p:xfrm>
          <a:off x="-728299" y="1558625"/>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4 Flecha izquierda"/>
          <p:cNvSpPr/>
          <p:nvPr/>
        </p:nvSpPr>
        <p:spPr>
          <a:xfrm>
            <a:off x="4346373" y="2339424"/>
            <a:ext cx="4520252" cy="2244435"/>
          </a:xfrm>
          <a:prstGeom prst="leftArrow">
            <a:avLst/>
          </a:prstGeom>
          <a:solidFill>
            <a:schemeClr val="bg1">
              <a:lumMod val="6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685800" lvl="1" indent="-336550" defTabSz="914400">
              <a:lnSpc>
                <a:spcPct val="150000"/>
              </a:lnSpc>
              <a:spcBef>
                <a:spcPts val="600"/>
              </a:spcBef>
              <a:buClr>
                <a:srgbClr val="215D77"/>
              </a:buClr>
              <a:buSzPct val="110000"/>
            </a:pPr>
            <a:r>
              <a:rPr lang="es-ES" b="1" dirty="0"/>
              <a:t>Paciente</a:t>
            </a:r>
            <a:r>
              <a:rPr lang="es-ES" dirty="0"/>
              <a:t> y </a:t>
            </a:r>
            <a:r>
              <a:rPr lang="es-ES" b="1" dirty="0"/>
              <a:t>médico/a</a:t>
            </a:r>
            <a:r>
              <a:rPr lang="es-ES" dirty="0"/>
              <a:t> </a:t>
            </a:r>
            <a:r>
              <a:rPr lang="es-ES" b="1" dirty="0">
                <a:solidFill>
                  <a:srgbClr val="215D77"/>
                </a:solidFill>
              </a:rPr>
              <a:t>acceden</a:t>
            </a:r>
            <a:r>
              <a:rPr lang="es-ES" dirty="0"/>
              <a:t> e </a:t>
            </a:r>
            <a:r>
              <a:rPr lang="es-ES" b="1" dirty="0">
                <a:solidFill>
                  <a:srgbClr val="215D77"/>
                </a:solidFill>
              </a:rPr>
              <a:t>interactúan</a:t>
            </a:r>
            <a:r>
              <a:rPr lang="es-ES" dirty="0">
                <a:solidFill>
                  <a:srgbClr val="215D77"/>
                </a:solidFill>
              </a:rPr>
              <a:t> </a:t>
            </a:r>
            <a:r>
              <a:rPr lang="es-ES" dirty="0"/>
              <a:t>con el aplicativo</a:t>
            </a:r>
          </a:p>
        </p:txBody>
      </p:sp>
      <p:sp>
        <p:nvSpPr>
          <p:cNvPr id="6" name="5 Rectángulo redondeado"/>
          <p:cNvSpPr/>
          <p:nvPr/>
        </p:nvSpPr>
        <p:spPr>
          <a:xfrm>
            <a:off x="5367701" y="1570924"/>
            <a:ext cx="3012085" cy="732936"/>
          </a:xfrm>
          <a:prstGeom prst="round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t>Decision support system</a:t>
            </a:r>
          </a:p>
          <a:p>
            <a:pPr algn="ctr"/>
            <a:r>
              <a:rPr lang="es-ES" dirty="0"/>
              <a:t>(DSS)</a:t>
            </a:r>
          </a:p>
        </p:txBody>
      </p:sp>
      <p:sp>
        <p:nvSpPr>
          <p:cNvPr id="7" name="6 Rectángulo redondeado"/>
          <p:cNvSpPr/>
          <p:nvPr/>
        </p:nvSpPr>
        <p:spPr>
          <a:xfrm>
            <a:off x="4346373" y="3048353"/>
            <a:ext cx="2517568" cy="1357115"/>
          </a:xfrm>
          <a:prstGeom prst="round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a:p>
            <a:pPr algn="ctr"/>
            <a:r>
              <a:rPr lang="es-ES" sz="1600" b="1" dirty="0"/>
              <a:t>PACIENTE</a:t>
            </a:r>
          </a:p>
          <a:p>
            <a:pPr lvl="0" algn="ctr"/>
            <a:r>
              <a:rPr lang="es-ES" sz="1600" dirty="0"/>
              <a:t>Toma de decisiones sobre actividad de prevención de depresión</a:t>
            </a:r>
          </a:p>
          <a:p>
            <a:pPr algn="ctr"/>
            <a:endParaRPr lang="es-ES" dirty="0"/>
          </a:p>
        </p:txBody>
      </p:sp>
      <p:sp>
        <p:nvSpPr>
          <p:cNvPr id="8" name="7 Rectángulo redondeado"/>
          <p:cNvSpPr/>
          <p:nvPr/>
        </p:nvSpPr>
        <p:spPr>
          <a:xfrm>
            <a:off x="6966568" y="3048353"/>
            <a:ext cx="2066307" cy="1357115"/>
          </a:xfrm>
          <a:prstGeom prst="roundRect">
            <a:avLst/>
          </a:prstGeom>
          <a:solidFill>
            <a:schemeClr val="bg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s-ES" sz="1600" b="1" dirty="0"/>
              <a:t>MÉDICO/A</a:t>
            </a:r>
          </a:p>
          <a:p>
            <a:pPr lvl="0" algn="ctr"/>
            <a:r>
              <a:rPr lang="es-ES" sz="1600" dirty="0"/>
              <a:t>Decisiones clínicas</a:t>
            </a:r>
          </a:p>
        </p:txBody>
      </p:sp>
      <p:sp>
        <p:nvSpPr>
          <p:cNvPr id="9" name="8 CuadroTexto"/>
          <p:cNvSpPr txBox="1"/>
          <p:nvPr/>
        </p:nvSpPr>
        <p:spPr>
          <a:xfrm>
            <a:off x="5902048" y="2648243"/>
            <a:ext cx="2113808" cy="400110"/>
          </a:xfrm>
          <a:prstGeom prst="rect">
            <a:avLst/>
          </a:prstGeom>
          <a:noFill/>
        </p:spPr>
        <p:txBody>
          <a:bodyPr wrap="square" rtlCol="0">
            <a:spAutoFit/>
          </a:bodyPr>
          <a:lstStyle/>
          <a:p>
            <a:pPr algn="ctr"/>
            <a:r>
              <a:rPr lang="es-ES" sz="2000" b="1" dirty="0">
                <a:effectLst>
                  <a:outerShdw blurRad="38100" dist="38100" dir="2700000" algn="tl">
                    <a:srgbClr val="000000">
                      <a:alpha val="43137"/>
                    </a:srgbClr>
                  </a:outerShdw>
                </a:effectLst>
                <a:latin typeface="+mj-lt"/>
              </a:rPr>
              <a:t>AYUDA  AL</a:t>
            </a:r>
          </a:p>
        </p:txBody>
      </p:sp>
      <p:sp>
        <p:nvSpPr>
          <p:cNvPr id="10" name="Título 1"/>
          <p:cNvSpPr txBox="1">
            <a:spLocks/>
          </p:cNvSpPr>
          <p:nvPr/>
        </p:nvSpPr>
        <p:spPr>
          <a:xfrm>
            <a:off x="708748" y="409044"/>
            <a:ext cx="7719260" cy="859282"/>
          </a:xfrm>
          <a:prstGeom prst="rect">
            <a:avLst/>
          </a:prstGeom>
          <a:ln w="38100">
            <a:solidFill>
              <a:srgbClr val="62C9AE"/>
            </a:solidFill>
          </a:ln>
        </p:spPr>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s-ES" sz="2800" b="1" i="0" u="none" strike="noStrike" kern="1200" normalizeH="0" baseline="0" noProof="0" dirty="0">
              <a:ln w="22225">
                <a:solidFill>
                  <a:schemeClr val="tx1">
                    <a:lumMod val="85000"/>
                    <a:lumOff val="15000"/>
                  </a:schemeClr>
                </a:solidFill>
                <a:prstDash val="solid"/>
              </a:ln>
              <a:solidFill>
                <a:schemeClr val="bg1">
                  <a:lumMod val="50000"/>
                </a:schemeClr>
              </a:solidFill>
              <a:uLnTx/>
              <a:uFillTx/>
              <a:latin typeface="+mj-lt"/>
              <a:ea typeface="+mj-ea"/>
              <a:cs typeface="+mj-cs"/>
            </a:endParaRPr>
          </a:p>
        </p:txBody>
      </p:sp>
      <p:sp>
        <p:nvSpPr>
          <p:cNvPr id="11" name="10 Rectángulo"/>
          <p:cNvSpPr/>
          <p:nvPr/>
        </p:nvSpPr>
        <p:spPr>
          <a:xfrm>
            <a:off x="981586" y="533717"/>
            <a:ext cx="7120530" cy="646331"/>
          </a:xfrm>
          <a:prstGeom prst="rect">
            <a:avLst/>
          </a:prstGeom>
        </p:spPr>
        <p:txBody>
          <a:bodyPr wrap="square">
            <a:spAutoFit/>
          </a:bodyPr>
          <a:lstStyle/>
          <a:p>
            <a:pPr lvl="0" defTabSz="914400">
              <a:spcBef>
                <a:spcPct val="0"/>
              </a:spcBef>
              <a:defRPr/>
            </a:pPr>
            <a:r>
              <a:rPr lang="es-ES" sz="3600" b="1" dirty="0">
                <a:ln w="22225">
                  <a:solidFill>
                    <a:schemeClr val="tx1">
                      <a:lumMod val="85000"/>
                      <a:lumOff val="15000"/>
                    </a:schemeClr>
                  </a:solidFill>
                  <a:prstDash val="solid"/>
                </a:ln>
                <a:solidFill>
                  <a:schemeClr val="bg1">
                    <a:lumMod val="50000"/>
                  </a:schemeClr>
                </a:solidFill>
              </a:rPr>
              <a:t>Programa de prevención depresión</a:t>
            </a:r>
          </a:p>
        </p:txBody>
      </p:sp>
    </p:spTree>
    <p:extLst>
      <p:ext uri="{BB962C8B-B14F-4D97-AF65-F5344CB8AC3E}">
        <p14:creationId xmlns:p14="http://schemas.microsoft.com/office/powerpoint/2010/main" val="66052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par>
                                <p:cTn id="27" presetID="29" presetClass="exit" presetSubtype="0" fill="hold" grpId="1" nodeType="withEffect">
                                  <p:stCondLst>
                                    <p:cond delay="0"/>
                                  </p:stCondLst>
                                  <p:childTnLst>
                                    <p:anim calcmode="lin" valueType="num">
                                      <p:cBhvr>
                                        <p:cTn id="28" dur="1000"/>
                                        <p:tgtEl>
                                          <p:spTgt spid="5"/>
                                        </p:tgtEl>
                                        <p:attrNameLst>
                                          <p:attrName>ppt_x</p:attrName>
                                        </p:attrNameLst>
                                      </p:cBhvr>
                                      <p:tavLst>
                                        <p:tav tm="0">
                                          <p:val>
                                            <p:strVal val="ppt_x"/>
                                          </p:val>
                                        </p:tav>
                                        <p:tav tm="100000">
                                          <p:val>
                                            <p:strVal val="ppt_x-.2"/>
                                          </p:val>
                                        </p:tav>
                                      </p:tavLst>
                                    </p:anim>
                                    <p:anim calcmode="lin" valueType="num">
                                      <p:cBhvr>
                                        <p:cTn id="29" dur="1000"/>
                                        <p:tgtEl>
                                          <p:spTgt spid="5"/>
                                        </p:tgtEl>
                                        <p:attrNameLst>
                                          <p:attrName>ppt_y</p:attrName>
                                        </p:attrNameLst>
                                      </p:cBhvr>
                                      <p:tavLst>
                                        <p:tav tm="0">
                                          <p:val>
                                            <p:strVal val="ppt_y"/>
                                          </p:val>
                                        </p:tav>
                                        <p:tav tm="100000">
                                          <p:val>
                                            <p:strVal val="ppt_y"/>
                                          </p:val>
                                        </p:tav>
                                      </p:tavLst>
                                    </p:anim>
                                    <p:animEffect transition="out" filter="fade">
                                      <p:cBhvr>
                                        <p:cTn id="30" dur="1000"/>
                                        <p:tgtEl>
                                          <p:spTgt spid="5"/>
                                        </p:tgtEl>
                                      </p:cBhvr>
                                    </p:animEffect>
                                    <p:set>
                                      <p:cBhvr>
                                        <p:cTn id="31"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7" grpId="0" animBg="1"/>
      <p:bldP spid="8" grpId="0" animBg="1"/>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61699" y="1310480"/>
            <a:ext cx="2370259" cy="413598"/>
          </a:xfrm>
        </p:spPr>
        <p:txBody>
          <a:bodyPr>
            <a:normAutofit/>
          </a:bodyPr>
          <a:lstStyle/>
          <a:p>
            <a:pPr>
              <a:buFont typeface="Courier New" panose="02070309020205020404" pitchFamily="49" charset="0"/>
              <a:buChar char="o"/>
            </a:pPr>
            <a:r>
              <a:rPr lang="es-ES" sz="1800" dirty="0">
                <a:solidFill>
                  <a:srgbClr val="FF0000"/>
                </a:solidFill>
              </a:rPr>
              <a:t>T3-T6-T9</a:t>
            </a:r>
          </a:p>
        </p:txBody>
      </p:sp>
      <p:pic>
        <p:nvPicPr>
          <p:cNvPr id="11" name="Imagen 10"/>
          <p:cNvPicPr>
            <a:picLocks noChangeAspect="1"/>
          </p:cNvPicPr>
          <p:nvPr/>
        </p:nvPicPr>
        <p:blipFill rotWithShape="1">
          <a:blip r:embed="rId3">
            <a:clrChange>
              <a:clrFrom>
                <a:srgbClr val="F5F5F5"/>
              </a:clrFrom>
              <a:clrTo>
                <a:srgbClr val="F5F5F5">
                  <a:alpha val="0"/>
                </a:srgbClr>
              </a:clrTo>
            </a:clrChange>
            <a:extLst>
              <a:ext uri="{28A0092B-C50C-407E-A947-70E740481C1C}">
                <a14:useLocalDpi xmlns:a14="http://schemas.microsoft.com/office/drawing/2010/main" val="0"/>
              </a:ext>
            </a:extLst>
          </a:blip>
          <a:srcRect l="2812" t="14814" r="72167" b="69383"/>
          <a:stretch/>
        </p:blipFill>
        <p:spPr>
          <a:xfrm>
            <a:off x="0" y="5817906"/>
            <a:ext cx="791814" cy="889053"/>
          </a:xfrm>
          <a:prstGeom prst="rect">
            <a:avLst/>
          </a:prstGeom>
        </p:spPr>
      </p:pic>
      <p:sp>
        <p:nvSpPr>
          <p:cNvPr id="6"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5" name="Marcador de contenido 2"/>
          <p:cNvSpPr txBox="1">
            <a:spLocks/>
          </p:cNvSpPr>
          <p:nvPr/>
        </p:nvSpPr>
        <p:spPr>
          <a:xfrm>
            <a:off x="742752" y="5352158"/>
            <a:ext cx="2370259" cy="41359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anose="02070309020205020404" pitchFamily="49" charset="0"/>
              <a:buChar char="o"/>
            </a:pPr>
            <a:r>
              <a:rPr lang="es-ES" sz="1800" dirty="0">
                <a:solidFill>
                  <a:srgbClr val="FF0000"/>
                </a:solidFill>
              </a:rPr>
              <a:t>T12</a:t>
            </a:r>
          </a:p>
        </p:txBody>
      </p:sp>
      <p:sp>
        <p:nvSpPr>
          <p:cNvPr id="5" name="CuadroTexto 4"/>
          <p:cNvSpPr txBox="1"/>
          <p:nvPr/>
        </p:nvSpPr>
        <p:spPr>
          <a:xfrm>
            <a:off x="791813" y="1737072"/>
            <a:ext cx="8276015" cy="646331"/>
          </a:xfrm>
          <a:prstGeom prst="rect">
            <a:avLst/>
          </a:prstGeom>
          <a:noFill/>
        </p:spPr>
        <p:txBody>
          <a:bodyPr wrap="square" rtlCol="0">
            <a:spAutoFit/>
          </a:bodyPr>
          <a:lstStyle/>
          <a:p>
            <a:r>
              <a:rPr lang="es-ES" dirty="0"/>
              <a:t>En las evaluaciones a los </a:t>
            </a:r>
            <a:r>
              <a:rPr lang="es-ES" b="1" dirty="0"/>
              <a:t>tres, seis y nueve meses</a:t>
            </a:r>
            <a:r>
              <a:rPr lang="es-ES" dirty="0"/>
              <a:t>, el aplicativo envía </a:t>
            </a:r>
            <a:r>
              <a:rPr lang="es-ES" b="1" dirty="0"/>
              <a:t>notificaciones </a:t>
            </a:r>
            <a:r>
              <a:rPr lang="es-ES" dirty="0"/>
              <a:t>para completar de nuevo los </a:t>
            </a:r>
            <a:r>
              <a:rPr lang="es-ES" b="1" dirty="0"/>
              <a:t>cuestionarios</a:t>
            </a:r>
            <a:r>
              <a:rPr lang="es-ES" dirty="0"/>
              <a:t>.</a:t>
            </a:r>
          </a:p>
        </p:txBody>
      </p:sp>
      <p:sp>
        <p:nvSpPr>
          <p:cNvPr id="7" name="Rectángulo 6"/>
          <p:cNvSpPr/>
          <p:nvPr/>
        </p:nvSpPr>
        <p:spPr>
          <a:xfrm>
            <a:off x="742752" y="2431315"/>
            <a:ext cx="2773483" cy="2800767"/>
          </a:xfrm>
          <a:prstGeom prst="rect">
            <a:avLst/>
          </a:prstGeom>
        </p:spPr>
        <p:txBody>
          <a:bodyPr wrap="square">
            <a:spAutoFit/>
          </a:bodyPr>
          <a:lstStyle/>
          <a:p>
            <a:pPr marL="285750" lvl="0" indent="-285750">
              <a:buFont typeface="Courier New" panose="02070309020205020404" pitchFamily="49" charset="0"/>
              <a:buChar char="o"/>
            </a:pPr>
            <a:r>
              <a:rPr lang="es-ES" sz="1600" b="1" dirty="0"/>
              <a:t>PHQ-9</a:t>
            </a:r>
            <a:endParaRPr lang="es-ES" sz="1600" dirty="0"/>
          </a:p>
          <a:p>
            <a:pPr marL="285750" lvl="0" indent="-285750">
              <a:buFont typeface="Courier New" panose="02070309020205020404" pitchFamily="49" charset="0"/>
              <a:buChar char="o"/>
            </a:pPr>
            <a:r>
              <a:rPr lang="es-ES" sz="1600" b="1" dirty="0"/>
              <a:t>PREDICTD</a:t>
            </a:r>
            <a:endParaRPr lang="es-ES" sz="1600" dirty="0"/>
          </a:p>
          <a:p>
            <a:pPr marL="285750" lvl="0" indent="-285750">
              <a:buFont typeface="Courier New" panose="02070309020205020404" pitchFamily="49" charset="0"/>
              <a:buChar char="o"/>
            </a:pPr>
            <a:r>
              <a:rPr lang="es-ES" sz="1600" dirty="0"/>
              <a:t>GAD (ANSIEDAD)</a:t>
            </a:r>
          </a:p>
          <a:p>
            <a:pPr marL="285750" lvl="0" indent="-285750">
              <a:buFont typeface="Courier New" panose="02070309020205020404" pitchFamily="49" charset="0"/>
              <a:buChar char="o"/>
            </a:pPr>
            <a:r>
              <a:rPr lang="es-ES" sz="1600" dirty="0"/>
              <a:t>DUKE (APOYO SOCIAL)</a:t>
            </a:r>
          </a:p>
          <a:p>
            <a:pPr marL="285750" lvl="0" indent="-285750">
              <a:buFont typeface="Courier New" panose="02070309020205020404" pitchFamily="49" charset="0"/>
              <a:buChar char="o"/>
            </a:pPr>
            <a:r>
              <a:rPr lang="es-ES" sz="1600" dirty="0"/>
              <a:t>ASERTIVIDAD</a:t>
            </a:r>
          </a:p>
          <a:p>
            <a:pPr marL="285750" lvl="0" indent="-285750">
              <a:buFont typeface="Courier New" panose="02070309020205020404" pitchFamily="49" charset="0"/>
              <a:buChar char="o"/>
            </a:pPr>
            <a:r>
              <a:rPr lang="es-ES" sz="1600" dirty="0"/>
              <a:t>COMUNICACIÓN</a:t>
            </a:r>
          </a:p>
          <a:p>
            <a:pPr marL="285750" lvl="0" indent="-285750">
              <a:buFont typeface="Courier New" panose="02070309020205020404" pitchFamily="49" charset="0"/>
              <a:buChar char="o"/>
            </a:pPr>
            <a:r>
              <a:rPr lang="es-ES" sz="1600" dirty="0"/>
              <a:t>RESOLUCIÓN DE CONFLICTOS INTERPERSONALES</a:t>
            </a:r>
          </a:p>
          <a:p>
            <a:pPr marL="285750" lvl="0" indent="-285750">
              <a:buFont typeface="Courier New" panose="02070309020205020404" pitchFamily="49" charset="0"/>
              <a:buChar char="o"/>
            </a:pPr>
            <a:r>
              <a:rPr lang="es-ES" sz="1600" dirty="0"/>
              <a:t>TOMA DE DECISONES</a:t>
            </a:r>
          </a:p>
          <a:p>
            <a:pPr marL="285750" lvl="0" indent="-285750">
              <a:buFont typeface="Courier New" panose="02070309020205020404" pitchFamily="49" charset="0"/>
              <a:buChar char="o"/>
            </a:pPr>
            <a:r>
              <a:rPr lang="es-ES" sz="1600" dirty="0"/>
              <a:t>ACTIVIDAD FÍSICA</a:t>
            </a:r>
          </a:p>
        </p:txBody>
      </p:sp>
      <p:sp>
        <p:nvSpPr>
          <p:cNvPr id="9" name="Flecha derecha 8"/>
          <p:cNvSpPr/>
          <p:nvPr/>
        </p:nvSpPr>
        <p:spPr>
          <a:xfrm>
            <a:off x="3140075" y="2938474"/>
            <a:ext cx="818148" cy="385010"/>
          </a:xfrm>
          <a:prstGeom prst="rightArrow">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CuadroTexto 15"/>
          <p:cNvSpPr txBox="1"/>
          <p:nvPr/>
        </p:nvSpPr>
        <p:spPr>
          <a:xfrm>
            <a:off x="6999051" y="2876489"/>
            <a:ext cx="914400" cy="461665"/>
          </a:xfrm>
          <a:prstGeom prst="rect">
            <a:avLst/>
          </a:prstGeom>
          <a:noFill/>
        </p:spPr>
        <p:txBody>
          <a:bodyPr wrap="square" rtlCol="0">
            <a:spAutoFit/>
          </a:bodyPr>
          <a:lstStyle/>
          <a:p>
            <a:r>
              <a:rPr lang="es-ES" sz="2400" b="1" dirty="0"/>
              <a:t>PPP</a:t>
            </a:r>
          </a:p>
        </p:txBody>
      </p:sp>
      <p:sp>
        <p:nvSpPr>
          <p:cNvPr id="17" name="CuadroTexto 16"/>
          <p:cNvSpPr txBox="1"/>
          <p:nvPr/>
        </p:nvSpPr>
        <p:spPr>
          <a:xfrm>
            <a:off x="6521799" y="2400091"/>
            <a:ext cx="1868905" cy="369332"/>
          </a:xfrm>
          <a:prstGeom prst="rect">
            <a:avLst/>
          </a:prstGeom>
          <a:noFill/>
        </p:spPr>
        <p:txBody>
          <a:bodyPr wrap="square" rtlCol="0">
            <a:spAutoFit/>
          </a:bodyPr>
          <a:lstStyle/>
          <a:p>
            <a:r>
              <a:rPr lang="es-ES" dirty="0"/>
              <a:t>Visita médico/a</a:t>
            </a:r>
          </a:p>
        </p:txBody>
      </p:sp>
      <p:cxnSp>
        <p:nvCxnSpPr>
          <p:cNvPr id="19" name="Conector recto 18"/>
          <p:cNvCxnSpPr/>
          <p:nvPr/>
        </p:nvCxnSpPr>
        <p:spPr>
          <a:xfrm flipV="1">
            <a:off x="6622863" y="2171320"/>
            <a:ext cx="1619380" cy="82687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Conector recto 20"/>
          <p:cNvCxnSpPr/>
          <p:nvPr/>
        </p:nvCxnSpPr>
        <p:spPr>
          <a:xfrm>
            <a:off x="6548404" y="2164844"/>
            <a:ext cx="1592994" cy="83982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CuadroTexto 26"/>
          <p:cNvSpPr txBox="1"/>
          <p:nvPr/>
        </p:nvSpPr>
        <p:spPr>
          <a:xfrm>
            <a:off x="4091099" y="2900147"/>
            <a:ext cx="1206322" cy="461665"/>
          </a:xfrm>
          <a:prstGeom prst="rect">
            <a:avLst/>
          </a:prstGeom>
          <a:noFill/>
        </p:spPr>
        <p:txBody>
          <a:bodyPr wrap="square" rtlCol="0">
            <a:spAutoFit/>
          </a:bodyPr>
          <a:lstStyle/>
          <a:p>
            <a:r>
              <a:rPr lang="es-ES" sz="2400" b="1" dirty="0"/>
              <a:t>REPORT</a:t>
            </a:r>
          </a:p>
        </p:txBody>
      </p:sp>
      <p:sp>
        <p:nvSpPr>
          <p:cNvPr id="28" name="Flecha derecha 27"/>
          <p:cNvSpPr/>
          <p:nvPr/>
        </p:nvSpPr>
        <p:spPr>
          <a:xfrm>
            <a:off x="5754579" y="2926110"/>
            <a:ext cx="818148" cy="385010"/>
          </a:xfrm>
          <a:prstGeom prst="rightArrow">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CuadroTexto 28"/>
          <p:cNvSpPr txBox="1"/>
          <p:nvPr/>
        </p:nvSpPr>
        <p:spPr>
          <a:xfrm>
            <a:off x="3288318" y="3483191"/>
            <a:ext cx="5820499" cy="1477328"/>
          </a:xfrm>
          <a:prstGeom prst="rect">
            <a:avLst/>
          </a:prstGeom>
          <a:noFill/>
        </p:spPr>
        <p:txBody>
          <a:bodyPr wrap="square" rtlCol="0">
            <a:spAutoFit/>
          </a:bodyPr>
          <a:lstStyle/>
          <a:p>
            <a:pPr>
              <a:lnSpc>
                <a:spcPct val="150000"/>
              </a:lnSpc>
            </a:pPr>
            <a:r>
              <a:rPr lang="es-ES" dirty="0"/>
              <a:t>Módulo anterior recomendado → seguirá por donde estaba </a:t>
            </a:r>
          </a:p>
          <a:p>
            <a:pPr>
              <a:lnSpc>
                <a:spcPct val="150000"/>
              </a:lnSpc>
            </a:pPr>
            <a:r>
              <a:rPr lang="es-ES" dirty="0"/>
              <a:t>Módulo que antes no  hacía → se lo recomendará</a:t>
            </a:r>
          </a:p>
          <a:p>
            <a:r>
              <a:rPr lang="es-ES" dirty="0"/>
              <a:t>Ha mejorado en un módulo  → preguntará al/la paciente si desea continuar con él</a:t>
            </a:r>
          </a:p>
        </p:txBody>
      </p:sp>
      <p:sp>
        <p:nvSpPr>
          <p:cNvPr id="31" name="CuadroTexto 30"/>
          <p:cNvSpPr txBox="1"/>
          <p:nvPr/>
        </p:nvSpPr>
        <p:spPr>
          <a:xfrm>
            <a:off x="1040794" y="5764367"/>
            <a:ext cx="5618776" cy="369332"/>
          </a:xfrm>
          <a:prstGeom prst="rect">
            <a:avLst/>
          </a:prstGeom>
          <a:noFill/>
        </p:spPr>
        <p:txBody>
          <a:bodyPr wrap="square" rtlCol="0">
            <a:spAutoFit/>
          </a:bodyPr>
          <a:lstStyle/>
          <a:p>
            <a:r>
              <a:rPr lang="es-ES" dirty="0"/>
              <a:t>Se realiza la evaluación pero </a:t>
            </a:r>
            <a:r>
              <a:rPr lang="es-ES" b="1" dirty="0"/>
              <a:t>NO REPORT / NO PPP </a:t>
            </a:r>
          </a:p>
        </p:txBody>
      </p:sp>
      <p:sp>
        <p:nvSpPr>
          <p:cNvPr id="32" name="Flecha derecha 31"/>
          <p:cNvSpPr/>
          <p:nvPr/>
        </p:nvSpPr>
        <p:spPr>
          <a:xfrm>
            <a:off x="5971493" y="5743697"/>
            <a:ext cx="818148" cy="385010"/>
          </a:xfrm>
          <a:prstGeom prst="rightArrow">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CuadroTexto 32"/>
          <p:cNvSpPr txBox="1"/>
          <p:nvPr/>
        </p:nvSpPr>
        <p:spPr>
          <a:xfrm>
            <a:off x="6908550" y="5743697"/>
            <a:ext cx="1872887" cy="369332"/>
          </a:xfrm>
          <a:prstGeom prst="rect">
            <a:avLst/>
          </a:prstGeom>
          <a:noFill/>
        </p:spPr>
        <p:txBody>
          <a:bodyPr wrap="square" rtlCol="0">
            <a:spAutoFit/>
          </a:bodyPr>
          <a:lstStyle/>
          <a:p>
            <a:r>
              <a:rPr lang="es-ES" b="1" dirty="0"/>
              <a:t>ENSAYO FINALIZA</a:t>
            </a:r>
          </a:p>
        </p:txBody>
      </p:sp>
      <p:sp>
        <p:nvSpPr>
          <p:cNvPr id="20" name="Título 1">
            <a:extLst>
              <a:ext uri="{FF2B5EF4-FFF2-40B4-BE49-F238E27FC236}">
                <a16:creationId xmlns:a16="http://schemas.microsoft.com/office/drawing/2014/main" id="{4FA9B5B1-BA70-4B21-AB28-34298585E0DD}"/>
              </a:ext>
            </a:extLst>
          </p:cNvPr>
          <p:cNvSpPr txBox="1">
            <a:spLocks/>
          </p:cNvSpPr>
          <p:nvPr/>
        </p:nvSpPr>
        <p:spPr>
          <a:xfrm>
            <a:off x="550862" y="242178"/>
            <a:ext cx="8042276" cy="884187"/>
          </a:xfrm>
          <a:prstGeom prst="rect">
            <a:avLst/>
          </a:prstGeom>
          <a:ln w="38100">
            <a:solidFill>
              <a:srgbClr val="62C9AE"/>
            </a:solidFill>
          </a:ln>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b="1" dirty="0">
                <a:ln w="22225">
                  <a:solidFill>
                    <a:schemeClr val="tx1">
                      <a:lumMod val="85000"/>
                      <a:lumOff val="15000"/>
                    </a:schemeClr>
                  </a:solidFill>
                  <a:prstDash val="solid"/>
                </a:ln>
                <a:solidFill>
                  <a:schemeClr val="bg1">
                    <a:lumMod val="50000"/>
                  </a:schemeClr>
                </a:solidFill>
              </a:rPr>
              <a:t>APP-PACIENTE</a:t>
            </a:r>
          </a:p>
        </p:txBody>
      </p:sp>
      <p:sp>
        <p:nvSpPr>
          <p:cNvPr id="2" name="Rectángulo 1">
            <a:extLst>
              <a:ext uri="{FF2B5EF4-FFF2-40B4-BE49-F238E27FC236}">
                <a16:creationId xmlns:a16="http://schemas.microsoft.com/office/drawing/2014/main" id="{40438A1B-91C5-4910-A513-CDC5CD94C905}"/>
              </a:ext>
            </a:extLst>
          </p:cNvPr>
          <p:cNvSpPr/>
          <p:nvPr/>
        </p:nvSpPr>
        <p:spPr>
          <a:xfrm>
            <a:off x="3249357" y="3494841"/>
            <a:ext cx="5820498" cy="145402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116397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p:bldP spid="17" grpId="0"/>
      <p:bldP spid="27" grpId="0"/>
      <p:bldP spid="28" grpId="0" animBg="1"/>
      <p:bldP spid="29" grpId="0"/>
      <p:bldP spid="31" grpId="0"/>
      <p:bldP spid="32" grpId="0" animBg="1"/>
      <p:bldP spid="33" grpId="0"/>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48122" y="2654238"/>
            <a:ext cx="3844354" cy="3163668"/>
          </a:xfrm>
        </p:spPr>
        <p:txBody>
          <a:bodyPr>
            <a:normAutofit/>
          </a:bodyPr>
          <a:lstStyle/>
          <a:p>
            <a:pPr marL="0" indent="0">
              <a:buNone/>
            </a:pPr>
            <a:r>
              <a:rPr lang="es-ES" sz="1800" b="1" dirty="0"/>
              <a:t>8 módulos - intervenciones</a:t>
            </a:r>
            <a:r>
              <a:rPr lang="es-ES" sz="1800" dirty="0">
                <a:solidFill>
                  <a:schemeClr val="tx1"/>
                </a:solidFill>
              </a:rPr>
              <a:t>:</a:t>
            </a:r>
          </a:p>
          <a:p>
            <a:pPr lvl="1">
              <a:buFont typeface="Courier New" panose="02070309020205020404" pitchFamily="49" charset="0"/>
              <a:buChar char="o"/>
            </a:pPr>
            <a:r>
              <a:rPr lang="es-ES" sz="1800" dirty="0"/>
              <a:t>Sueño</a:t>
            </a:r>
          </a:p>
          <a:p>
            <a:pPr lvl="1">
              <a:buFont typeface="Courier New" panose="02070309020205020404" pitchFamily="49" charset="0"/>
              <a:buChar char="o"/>
            </a:pPr>
            <a:r>
              <a:rPr lang="es-ES" sz="1800" dirty="0"/>
              <a:t>Ampliar-mejorar relaciones</a:t>
            </a:r>
          </a:p>
          <a:p>
            <a:pPr lvl="1">
              <a:buFont typeface="Courier New" panose="02070309020205020404" pitchFamily="49" charset="0"/>
              <a:buChar char="o"/>
            </a:pPr>
            <a:r>
              <a:rPr lang="es-ES" sz="1800" dirty="0"/>
              <a:t>Asertividad</a:t>
            </a:r>
          </a:p>
          <a:p>
            <a:pPr lvl="1">
              <a:buFont typeface="Courier New" panose="02070309020205020404" pitchFamily="49" charset="0"/>
              <a:buChar char="o"/>
            </a:pPr>
            <a:r>
              <a:rPr lang="es-ES" sz="1800" dirty="0"/>
              <a:t>Habilidades de comunicación</a:t>
            </a:r>
          </a:p>
          <a:p>
            <a:pPr lvl="1">
              <a:buFont typeface="Courier New" panose="02070309020205020404" pitchFamily="49" charset="0"/>
              <a:buChar char="o"/>
            </a:pPr>
            <a:r>
              <a:rPr lang="es-ES" sz="1800" dirty="0"/>
              <a:t>Conflictos interpersonales</a:t>
            </a:r>
          </a:p>
          <a:p>
            <a:pPr lvl="1">
              <a:buFont typeface="Courier New" panose="02070309020205020404" pitchFamily="49" charset="0"/>
              <a:buChar char="o"/>
            </a:pPr>
            <a:r>
              <a:rPr lang="es-ES" sz="1800" dirty="0"/>
              <a:t>Toma de decisiones</a:t>
            </a:r>
          </a:p>
          <a:p>
            <a:pPr lvl="1">
              <a:buFont typeface="Courier New" panose="02070309020205020404" pitchFamily="49" charset="0"/>
              <a:buChar char="o"/>
            </a:pPr>
            <a:r>
              <a:rPr lang="es-ES" sz="1800" dirty="0"/>
              <a:t>Ejercicio físico</a:t>
            </a:r>
          </a:p>
          <a:p>
            <a:pPr lvl="1">
              <a:buFont typeface="Courier New" panose="02070309020205020404" pitchFamily="49" charset="0"/>
              <a:buChar char="o"/>
            </a:pPr>
            <a:r>
              <a:rPr lang="es-ES" sz="1800" dirty="0"/>
              <a:t>Trabajo con pensamientos</a:t>
            </a:r>
          </a:p>
          <a:p>
            <a:pPr lvl="1">
              <a:buFont typeface="Courier New" panose="02070309020205020404" pitchFamily="49" charset="0"/>
              <a:buChar char="o"/>
            </a:pPr>
            <a:endParaRPr lang="es-ES" sz="1800" dirty="0"/>
          </a:p>
          <a:p>
            <a:pPr lvl="1"/>
            <a:endParaRPr lang="es-ES" sz="2000" dirty="0"/>
          </a:p>
          <a:p>
            <a:pPr lvl="1"/>
            <a:endParaRPr lang="es-ES" sz="2000" dirty="0">
              <a:solidFill>
                <a:schemeClr val="tx1"/>
              </a:solidFill>
            </a:endParaRPr>
          </a:p>
        </p:txBody>
      </p:sp>
      <p:pic>
        <p:nvPicPr>
          <p:cNvPr id="11" name="Imagen 10"/>
          <p:cNvPicPr>
            <a:picLocks noChangeAspect="1"/>
          </p:cNvPicPr>
          <p:nvPr/>
        </p:nvPicPr>
        <p:blipFill rotWithShape="1">
          <a:blip r:embed="rId3">
            <a:clrChange>
              <a:clrFrom>
                <a:srgbClr val="F5F5F5"/>
              </a:clrFrom>
              <a:clrTo>
                <a:srgbClr val="F5F5F5">
                  <a:alpha val="0"/>
                </a:srgbClr>
              </a:clrTo>
            </a:clrChange>
            <a:extLst>
              <a:ext uri="{28A0092B-C50C-407E-A947-70E740481C1C}">
                <a14:useLocalDpi xmlns:a14="http://schemas.microsoft.com/office/drawing/2010/main" val="0"/>
              </a:ext>
            </a:extLst>
          </a:blip>
          <a:srcRect l="2812" t="14814" r="72167" b="69383"/>
          <a:stretch/>
        </p:blipFill>
        <p:spPr>
          <a:xfrm>
            <a:off x="0" y="5817906"/>
            <a:ext cx="791814" cy="889053"/>
          </a:xfrm>
          <a:prstGeom prst="rect">
            <a:avLst/>
          </a:prstGeom>
        </p:spPr>
      </p:pic>
      <p:sp>
        <p:nvSpPr>
          <p:cNvPr id="2" name="CuadroTexto 1"/>
          <p:cNvSpPr txBox="1"/>
          <p:nvPr/>
        </p:nvSpPr>
        <p:spPr>
          <a:xfrm>
            <a:off x="791814" y="1425835"/>
            <a:ext cx="7801324" cy="1200329"/>
          </a:xfrm>
          <a:prstGeom prst="rect">
            <a:avLst/>
          </a:prstGeom>
          <a:noFill/>
        </p:spPr>
        <p:txBody>
          <a:bodyPr wrap="square" rtlCol="0">
            <a:spAutoFit/>
          </a:bodyPr>
          <a:lstStyle/>
          <a:p>
            <a:pPr marL="285750" indent="-285750">
              <a:buFont typeface="Courier New" panose="02070309020205020404" pitchFamily="49" charset="0"/>
              <a:buChar char="o"/>
            </a:pPr>
            <a:r>
              <a:rPr lang="es-ES" dirty="0"/>
              <a:t>Una vez que se ha realizado la </a:t>
            </a:r>
            <a:r>
              <a:rPr lang="es-ES" b="1" dirty="0"/>
              <a:t>visita con su médico/a</a:t>
            </a:r>
            <a:r>
              <a:rPr lang="es-ES" dirty="0"/>
              <a:t> y éste </a:t>
            </a:r>
            <a:r>
              <a:rPr lang="es-ES" b="1" dirty="0"/>
              <a:t>ha activado el PPP</a:t>
            </a:r>
            <a:r>
              <a:rPr lang="es-ES" dirty="0"/>
              <a:t>, el/la paciente puede comenzar a trabajar en los diferentes módulos recomendados.</a:t>
            </a:r>
          </a:p>
          <a:p>
            <a:endParaRPr lang="es-ES" dirty="0"/>
          </a:p>
        </p:txBody>
      </p:sp>
      <p:sp>
        <p:nvSpPr>
          <p:cNvPr id="5" name="Flecha derecha 4"/>
          <p:cNvSpPr/>
          <p:nvPr/>
        </p:nvSpPr>
        <p:spPr>
          <a:xfrm>
            <a:off x="4572000" y="3971855"/>
            <a:ext cx="994610" cy="528433"/>
          </a:xfrm>
          <a:prstGeom prst="rightArrow">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CuadroTexto 7"/>
          <p:cNvSpPr txBox="1"/>
          <p:nvPr/>
        </p:nvSpPr>
        <p:spPr>
          <a:xfrm>
            <a:off x="5832933" y="3344872"/>
            <a:ext cx="2877929" cy="2031325"/>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dirty="0"/>
              <a:t>1. Mensaje Motivacional</a:t>
            </a:r>
          </a:p>
          <a:p>
            <a:r>
              <a:rPr lang="es-ES" dirty="0"/>
              <a:t>2. Evaluación inicial</a:t>
            </a:r>
          </a:p>
          <a:p>
            <a:r>
              <a:rPr lang="es-ES" dirty="0"/>
              <a:t>3. Recomendaciones</a:t>
            </a:r>
          </a:p>
          <a:p>
            <a:r>
              <a:rPr lang="es-ES" dirty="0"/>
              <a:t>4. Planificación</a:t>
            </a:r>
          </a:p>
          <a:p>
            <a:r>
              <a:rPr lang="es-ES" dirty="0"/>
              <a:t>5. Monitoreo</a:t>
            </a:r>
          </a:p>
          <a:p>
            <a:r>
              <a:rPr lang="es-ES" dirty="0"/>
              <a:t>6. Herramientas</a:t>
            </a:r>
          </a:p>
          <a:p>
            <a:r>
              <a:rPr lang="es-ES" dirty="0"/>
              <a:t>7. Evaluación Seguimiento</a:t>
            </a:r>
          </a:p>
        </p:txBody>
      </p:sp>
      <p:sp>
        <p:nvSpPr>
          <p:cNvPr id="9" name="Título 1">
            <a:extLst>
              <a:ext uri="{FF2B5EF4-FFF2-40B4-BE49-F238E27FC236}">
                <a16:creationId xmlns:a16="http://schemas.microsoft.com/office/drawing/2014/main" id="{21F5E6F4-3439-4C68-8B74-0CE37F36EE35}"/>
              </a:ext>
            </a:extLst>
          </p:cNvPr>
          <p:cNvSpPr txBox="1">
            <a:spLocks/>
          </p:cNvSpPr>
          <p:nvPr/>
        </p:nvSpPr>
        <p:spPr>
          <a:xfrm>
            <a:off x="550862" y="242178"/>
            <a:ext cx="8042276" cy="884187"/>
          </a:xfrm>
          <a:prstGeom prst="rect">
            <a:avLst/>
          </a:prstGeom>
          <a:ln w="38100">
            <a:solidFill>
              <a:srgbClr val="62C9AE"/>
            </a:solidFill>
          </a:ln>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b="1" dirty="0">
                <a:ln w="22225">
                  <a:solidFill>
                    <a:schemeClr val="tx1">
                      <a:lumMod val="85000"/>
                      <a:lumOff val="15000"/>
                    </a:schemeClr>
                  </a:solidFill>
                  <a:prstDash val="solid"/>
                </a:ln>
                <a:solidFill>
                  <a:schemeClr val="bg1">
                    <a:lumMod val="50000"/>
                  </a:schemeClr>
                </a:solidFill>
              </a:rPr>
              <a:t>APP-PACIENTE</a:t>
            </a:r>
          </a:p>
        </p:txBody>
      </p:sp>
    </p:spTree>
    <p:extLst>
      <p:ext uri="{BB962C8B-B14F-4D97-AF65-F5344CB8AC3E}">
        <p14:creationId xmlns:p14="http://schemas.microsoft.com/office/powerpoint/2010/main" val="12919527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rotWithShape="1">
          <a:blip r:embed="rId3">
            <a:clrChange>
              <a:clrFrom>
                <a:srgbClr val="F5F5F5"/>
              </a:clrFrom>
              <a:clrTo>
                <a:srgbClr val="F5F5F5">
                  <a:alpha val="0"/>
                </a:srgbClr>
              </a:clrTo>
            </a:clrChange>
            <a:extLst>
              <a:ext uri="{28A0092B-C50C-407E-A947-70E740481C1C}">
                <a14:useLocalDpi xmlns:a14="http://schemas.microsoft.com/office/drawing/2010/main" val="0"/>
              </a:ext>
            </a:extLst>
          </a:blip>
          <a:srcRect l="2812" t="14814" r="72167" b="69383"/>
          <a:stretch/>
        </p:blipFill>
        <p:spPr>
          <a:xfrm>
            <a:off x="0" y="5817906"/>
            <a:ext cx="791814" cy="889053"/>
          </a:xfrm>
          <a:prstGeom prst="rect">
            <a:avLst/>
          </a:prstGeom>
        </p:spPr>
      </p:pic>
      <p:pic>
        <p:nvPicPr>
          <p:cNvPr id="8" name="Imagen 7"/>
          <p:cNvPicPr>
            <a:picLocks noChangeAspect="1"/>
          </p:cNvPicPr>
          <p:nvPr/>
        </p:nvPicPr>
        <p:blipFill>
          <a:blip r:embed="rId4">
            <a:duotone>
              <a:prstClr val="black"/>
              <a:srgbClr val="979797">
                <a:tint val="45000"/>
                <a:satMod val="400000"/>
              </a:srgbClr>
            </a:duotone>
            <a:extLst>
              <a:ext uri="{28A0092B-C50C-407E-A947-70E740481C1C}">
                <a14:useLocalDpi xmlns:a14="http://schemas.microsoft.com/office/drawing/2010/main" val="0"/>
              </a:ext>
            </a:extLst>
          </a:blip>
          <a:stretch>
            <a:fillRect/>
          </a:stretch>
        </p:blipFill>
        <p:spPr>
          <a:xfrm>
            <a:off x="3241964" y="1350709"/>
            <a:ext cx="2693323" cy="5386645"/>
          </a:xfrm>
          <a:prstGeom prst="rect">
            <a:avLst/>
          </a:prstGeom>
          <a:noFill/>
        </p:spPr>
      </p:pic>
      <p:sp>
        <p:nvSpPr>
          <p:cNvPr id="6"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9" name="Rectángulo redondeado 8"/>
          <p:cNvSpPr/>
          <p:nvPr/>
        </p:nvSpPr>
        <p:spPr>
          <a:xfrm>
            <a:off x="916622" y="1595874"/>
            <a:ext cx="1826578" cy="1213828"/>
          </a:xfrm>
          <a:prstGeom prst="roundRect">
            <a:avLst/>
          </a:prstGeom>
          <a:solidFill>
            <a:srgbClr val="62C9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200" dirty="0" smtClean="0"/>
              <a:t>Módulos</a:t>
            </a:r>
          </a:p>
          <a:p>
            <a:r>
              <a:rPr lang="es-ES" sz="3200" dirty="0" smtClean="0"/>
              <a:t>(PPP)</a:t>
            </a:r>
            <a:endParaRPr lang="es-ES" sz="3200" dirty="0"/>
          </a:p>
        </p:txBody>
      </p:sp>
      <p:sp>
        <p:nvSpPr>
          <p:cNvPr id="12" name="Título 1">
            <a:extLst>
              <a:ext uri="{FF2B5EF4-FFF2-40B4-BE49-F238E27FC236}">
                <a16:creationId xmlns:a16="http://schemas.microsoft.com/office/drawing/2014/main" id="{A782946A-98FD-42C2-B2B1-E79F94F7EF8C}"/>
              </a:ext>
            </a:extLst>
          </p:cNvPr>
          <p:cNvSpPr txBox="1">
            <a:spLocks/>
          </p:cNvSpPr>
          <p:nvPr/>
        </p:nvSpPr>
        <p:spPr>
          <a:xfrm>
            <a:off x="550862" y="242178"/>
            <a:ext cx="8042276" cy="884187"/>
          </a:xfrm>
          <a:prstGeom prst="rect">
            <a:avLst/>
          </a:prstGeom>
          <a:ln w="38100">
            <a:solidFill>
              <a:srgbClr val="62C9AE"/>
            </a:solidFill>
          </a:ln>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b="1" dirty="0">
                <a:ln w="22225">
                  <a:solidFill>
                    <a:schemeClr val="tx1">
                      <a:lumMod val="85000"/>
                      <a:lumOff val="15000"/>
                    </a:schemeClr>
                  </a:solidFill>
                  <a:prstDash val="solid"/>
                </a:ln>
                <a:solidFill>
                  <a:schemeClr val="bg1">
                    <a:lumMod val="50000"/>
                  </a:schemeClr>
                </a:solidFill>
              </a:rPr>
              <a:t>APP-PACIENTE</a:t>
            </a:r>
          </a:p>
        </p:txBody>
      </p:sp>
      <p:pic>
        <p:nvPicPr>
          <p:cNvPr id="2" name="Imagen 1"/>
          <p:cNvPicPr>
            <a:picLocks noChangeAspect="1"/>
          </p:cNvPicPr>
          <p:nvPr/>
        </p:nvPicPr>
        <p:blipFill rotWithShape="1">
          <a:blip r:embed="rId5">
            <a:extLst>
              <a:ext uri="{28A0092B-C50C-407E-A947-70E740481C1C}">
                <a14:useLocalDpi xmlns:a14="http://schemas.microsoft.com/office/drawing/2010/main" val="0"/>
              </a:ext>
            </a:extLst>
          </a:blip>
          <a:srcRect l="2669" t="2909" b="2043"/>
          <a:stretch/>
        </p:blipFill>
        <p:spPr>
          <a:xfrm>
            <a:off x="3524596" y="2134182"/>
            <a:ext cx="2153882" cy="3867608"/>
          </a:xfrm>
          <a:prstGeom prst="rect">
            <a:avLst/>
          </a:prstGeom>
          <a:ln>
            <a:solidFill>
              <a:schemeClr val="tx1"/>
            </a:solidFill>
          </a:ln>
        </p:spPr>
      </p:pic>
    </p:spTree>
    <p:extLst>
      <p:ext uri="{BB962C8B-B14F-4D97-AF65-F5344CB8AC3E}">
        <p14:creationId xmlns:p14="http://schemas.microsoft.com/office/powerpoint/2010/main" val="40100728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rotWithShape="1">
          <a:blip r:embed="rId3">
            <a:clrChange>
              <a:clrFrom>
                <a:srgbClr val="F5F5F5"/>
              </a:clrFrom>
              <a:clrTo>
                <a:srgbClr val="F5F5F5">
                  <a:alpha val="0"/>
                </a:srgbClr>
              </a:clrTo>
            </a:clrChange>
            <a:extLst>
              <a:ext uri="{28A0092B-C50C-407E-A947-70E740481C1C}">
                <a14:useLocalDpi xmlns:a14="http://schemas.microsoft.com/office/drawing/2010/main" val="0"/>
              </a:ext>
            </a:extLst>
          </a:blip>
          <a:srcRect l="2812" t="14814" r="72167" b="69383"/>
          <a:stretch/>
        </p:blipFill>
        <p:spPr>
          <a:xfrm>
            <a:off x="0" y="5817906"/>
            <a:ext cx="791814" cy="889053"/>
          </a:xfrm>
          <a:prstGeom prst="rect">
            <a:avLst/>
          </a:prstGeom>
        </p:spPr>
      </p:pic>
      <p:pic>
        <p:nvPicPr>
          <p:cNvPr id="8" name="Imagen 7"/>
          <p:cNvPicPr>
            <a:picLocks noChangeAspect="1"/>
          </p:cNvPicPr>
          <p:nvPr/>
        </p:nvPicPr>
        <p:blipFill>
          <a:blip r:embed="rId4">
            <a:duotone>
              <a:prstClr val="black"/>
              <a:srgbClr val="979797">
                <a:tint val="45000"/>
                <a:satMod val="400000"/>
              </a:srgbClr>
            </a:duotone>
            <a:extLst>
              <a:ext uri="{28A0092B-C50C-407E-A947-70E740481C1C}">
                <a14:useLocalDpi xmlns:a14="http://schemas.microsoft.com/office/drawing/2010/main" val="0"/>
              </a:ext>
            </a:extLst>
          </a:blip>
          <a:stretch>
            <a:fillRect/>
          </a:stretch>
        </p:blipFill>
        <p:spPr>
          <a:xfrm>
            <a:off x="6341485" y="2013799"/>
            <a:ext cx="2251653" cy="4503305"/>
          </a:xfrm>
          <a:prstGeom prst="rect">
            <a:avLst/>
          </a:prstGeom>
          <a:noFill/>
        </p:spPr>
      </p:pic>
      <p:sp>
        <p:nvSpPr>
          <p:cNvPr id="6"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9" name="Rectángulo redondeado 8"/>
          <p:cNvSpPr/>
          <p:nvPr/>
        </p:nvSpPr>
        <p:spPr>
          <a:xfrm>
            <a:off x="550862" y="1556084"/>
            <a:ext cx="3732060" cy="457715"/>
          </a:xfrm>
          <a:prstGeom prst="roundRect">
            <a:avLst/>
          </a:prstGeom>
          <a:solidFill>
            <a:srgbClr val="62C9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dirty="0"/>
              <a:t>Módulo: Sueño</a:t>
            </a:r>
          </a:p>
        </p:txBody>
      </p:sp>
      <p:sp>
        <p:nvSpPr>
          <p:cNvPr id="5" name="CuadroTexto 4"/>
          <p:cNvSpPr txBox="1"/>
          <p:nvPr/>
        </p:nvSpPr>
        <p:spPr>
          <a:xfrm>
            <a:off x="791813" y="2277979"/>
            <a:ext cx="5352313" cy="3139321"/>
          </a:xfrm>
          <a:prstGeom prst="rect">
            <a:avLst/>
          </a:prstGeom>
          <a:noFill/>
        </p:spPr>
        <p:txBody>
          <a:bodyPr wrap="square" rtlCol="0">
            <a:spAutoFit/>
          </a:bodyPr>
          <a:lstStyle/>
          <a:p>
            <a:pPr marL="285750" indent="-285750">
              <a:buFont typeface="Courier New" panose="02070309020205020404" pitchFamily="49" charset="0"/>
              <a:buChar char="o"/>
            </a:pPr>
            <a:r>
              <a:rPr lang="es-ES" dirty="0"/>
              <a:t>Objetivo: </a:t>
            </a:r>
            <a:r>
              <a:rPr lang="es-ES" b="1" dirty="0"/>
              <a:t>mejorar el sueño.</a:t>
            </a:r>
          </a:p>
          <a:p>
            <a:pPr marL="285750" indent="-285750">
              <a:buFont typeface="Courier New" panose="02070309020205020404" pitchFamily="49" charset="0"/>
              <a:buChar char="o"/>
            </a:pPr>
            <a:endParaRPr lang="es-ES" dirty="0"/>
          </a:p>
          <a:p>
            <a:pPr marL="285750" indent="-285750">
              <a:buFont typeface="Courier New" panose="02070309020205020404" pitchFamily="49" charset="0"/>
              <a:buChar char="o"/>
            </a:pPr>
            <a:r>
              <a:rPr lang="es-ES" b="1" dirty="0"/>
              <a:t>Valoración del problema de sueño</a:t>
            </a:r>
            <a:r>
              <a:rPr lang="es-ES" dirty="0"/>
              <a:t>. </a:t>
            </a:r>
          </a:p>
          <a:p>
            <a:pPr marL="285750" indent="-285750">
              <a:buFont typeface="Courier New" panose="02070309020205020404" pitchFamily="49" charset="0"/>
              <a:buChar char="o"/>
            </a:pPr>
            <a:endParaRPr lang="es-ES" dirty="0"/>
          </a:p>
          <a:p>
            <a:pPr marL="285750" indent="-285750">
              <a:buFont typeface="Courier New" panose="02070309020205020404" pitchFamily="49" charset="0"/>
              <a:buChar char="o"/>
            </a:pPr>
            <a:r>
              <a:rPr lang="es-ES" b="1" dirty="0"/>
              <a:t>Recomendacione</a:t>
            </a:r>
            <a:r>
              <a:rPr lang="es-ES" dirty="0"/>
              <a:t>s para fomentar la higiene del sueño (Tengo que mejorar/ya lo estoy haciendo).</a:t>
            </a:r>
          </a:p>
          <a:p>
            <a:pPr marL="285750" indent="-285750">
              <a:buFont typeface="Courier New" panose="02070309020205020404" pitchFamily="49" charset="0"/>
              <a:buChar char="o"/>
            </a:pPr>
            <a:endParaRPr lang="es-ES" dirty="0"/>
          </a:p>
          <a:p>
            <a:pPr marL="285750" indent="-285750">
              <a:buFont typeface="Courier New" panose="02070309020205020404" pitchFamily="49" charset="0"/>
              <a:buChar char="o"/>
            </a:pPr>
            <a:r>
              <a:rPr lang="es-ES" b="1" dirty="0"/>
              <a:t>Diario de sueño</a:t>
            </a:r>
            <a:r>
              <a:rPr lang="es-ES" dirty="0"/>
              <a:t>, donde podrá registrar sus hábitos sueño.</a:t>
            </a:r>
          </a:p>
          <a:p>
            <a:pPr marL="285750" indent="-285750">
              <a:buFont typeface="Courier New" panose="02070309020205020404" pitchFamily="49" charset="0"/>
              <a:buChar char="o"/>
            </a:pPr>
            <a:endParaRPr lang="es-ES" dirty="0"/>
          </a:p>
          <a:p>
            <a:pPr marL="285750" indent="-285750">
              <a:buFont typeface="Courier New" panose="02070309020205020404" pitchFamily="49" charset="0"/>
              <a:buChar char="o"/>
            </a:pPr>
            <a:r>
              <a:rPr lang="es-ES" b="1" dirty="0"/>
              <a:t>Herramientas</a:t>
            </a:r>
            <a:r>
              <a:rPr lang="es-ES" dirty="0"/>
              <a:t>, para relajarse y conciliar el sueño.</a:t>
            </a:r>
          </a:p>
        </p:txBody>
      </p:sp>
      <p:pic>
        <p:nvPicPr>
          <p:cNvPr id="7" name="Imagen 6"/>
          <p:cNvPicPr>
            <a:picLocks noChangeAspect="1"/>
          </p:cNvPicPr>
          <p:nvPr/>
        </p:nvPicPr>
        <p:blipFill rotWithShape="1">
          <a:blip r:embed="rId5">
            <a:extLst>
              <a:ext uri="{28A0092B-C50C-407E-A947-70E740481C1C}">
                <a14:useLocalDpi xmlns:a14="http://schemas.microsoft.com/office/drawing/2010/main" val="0"/>
              </a:ext>
            </a:extLst>
          </a:blip>
          <a:srcRect t="2340" b="12005"/>
          <a:stretch/>
        </p:blipFill>
        <p:spPr>
          <a:xfrm>
            <a:off x="6524418" y="2602208"/>
            <a:ext cx="1885785" cy="3321860"/>
          </a:xfrm>
          <a:prstGeom prst="rect">
            <a:avLst/>
          </a:prstGeom>
        </p:spPr>
      </p:pic>
      <p:sp>
        <p:nvSpPr>
          <p:cNvPr id="12" name="Título 1">
            <a:extLst>
              <a:ext uri="{FF2B5EF4-FFF2-40B4-BE49-F238E27FC236}">
                <a16:creationId xmlns:a16="http://schemas.microsoft.com/office/drawing/2014/main" id="{A782946A-98FD-42C2-B2B1-E79F94F7EF8C}"/>
              </a:ext>
            </a:extLst>
          </p:cNvPr>
          <p:cNvSpPr txBox="1">
            <a:spLocks/>
          </p:cNvSpPr>
          <p:nvPr/>
        </p:nvSpPr>
        <p:spPr>
          <a:xfrm>
            <a:off x="550862" y="242178"/>
            <a:ext cx="8042276" cy="884187"/>
          </a:xfrm>
          <a:prstGeom prst="rect">
            <a:avLst/>
          </a:prstGeom>
          <a:ln w="38100">
            <a:solidFill>
              <a:srgbClr val="62C9AE"/>
            </a:solidFill>
          </a:ln>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b="1" dirty="0">
                <a:ln w="22225">
                  <a:solidFill>
                    <a:schemeClr val="tx1">
                      <a:lumMod val="85000"/>
                      <a:lumOff val="15000"/>
                    </a:schemeClr>
                  </a:solidFill>
                  <a:prstDash val="solid"/>
                </a:ln>
                <a:solidFill>
                  <a:schemeClr val="bg1">
                    <a:lumMod val="50000"/>
                  </a:schemeClr>
                </a:solidFill>
              </a:rPr>
              <a:t>APP-PACIENTE</a:t>
            </a:r>
          </a:p>
        </p:txBody>
      </p:sp>
    </p:spTree>
    <p:extLst>
      <p:ext uri="{BB962C8B-B14F-4D97-AF65-F5344CB8AC3E}">
        <p14:creationId xmlns:p14="http://schemas.microsoft.com/office/powerpoint/2010/main" val="3714724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rotWithShape="1">
          <a:blip r:embed="rId3">
            <a:clrChange>
              <a:clrFrom>
                <a:srgbClr val="F5F5F5"/>
              </a:clrFrom>
              <a:clrTo>
                <a:srgbClr val="F5F5F5">
                  <a:alpha val="0"/>
                </a:srgbClr>
              </a:clrTo>
            </a:clrChange>
            <a:extLst>
              <a:ext uri="{28A0092B-C50C-407E-A947-70E740481C1C}">
                <a14:useLocalDpi xmlns:a14="http://schemas.microsoft.com/office/drawing/2010/main" val="0"/>
              </a:ext>
            </a:extLst>
          </a:blip>
          <a:srcRect l="2812" t="14814" r="72167" b="69383"/>
          <a:stretch/>
        </p:blipFill>
        <p:spPr>
          <a:xfrm>
            <a:off x="0" y="5817906"/>
            <a:ext cx="791814" cy="889053"/>
          </a:xfrm>
          <a:prstGeom prst="rect">
            <a:avLst/>
          </a:prstGeom>
        </p:spPr>
      </p:pic>
      <p:pic>
        <p:nvPicPr>
          <p:cNvPr id="8" name="Imagen 7"/>
          <p:cNvPicPr>
            <a:picLocks noChangeAspect="1"/>
          </p:cNvPicPr>
          <p:nvPr/>
        </p:nvPicPr>
        <p:blipFill>
          <a:blip r:embed="rId4">
            <a:duotone>
              <a:prstClr val="black"/>
              <a:srgbClr val="979797">
                <a:tint val="45000"/>
                <a:satMod val="400000"/>
              </a:srgbClr>
            </a:duotone>
            <a:extLst>
              <a:ext uri="{28A0092B-C50C-407E-A947-70E740481C1C}">
                <a14:useLocalDpi xmlns:a14="http://schemas.microsoft.com/office/drawing/2010/main" val="0"/>
              </a:ext>
            </a:extLst>
          </a:blip>
          <a:stretch>
            <a:fillRect/>
          </a:stretch>
        </p:blipFill>
        <p:spPr>
          <a:xfrm>
            <a:off x="6341485" y="2013799"/>
            <a:ext cx="2251653" cy="4503305"/>
          </a:xfrm>
          <a:prstGeom prst="rect">
            <a:avLst/>
          </a:prstGeom>
          <a:noFill/>
        </p:spPr>
      </p:pic>
      <p:sp>
        <p:nvSpPr>
          <p:cNvPr id="6"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12" name="Rectángulo redondeado 11"/>
          <p:cNvSpPr/>
          <p:nvPr/>
        </p:nvSpPr>
        <p:spPr>
          <a:xfrm>
            <a:off x="550862" y="1556084"/>
            <a:ext cx="3732060" cy="457715"/>
          </a:xfrm>
          <a:prstGeom prst="roundRect">
            <a:avLst/>
          </a:prstGeom>
          <a:solidFill>
            <a:srgbClr val="62C9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dirty="0"/>
              <a:t>Módulo: Ampliar Relaciones</a:t>
            </a:r>
          </a:p>
        </p:txBody>
      </p:sp>
      <p:sp>
        <p:nvSpPr>
          <p:cNvPr id="5" name="CuadroTexto 4"/>
          <p:cNvSpPr txBox="1"/>
          <p:nvPr/>
        </p:nvSpPr>
        <p:spPr>
          <a:xfrm>
            <a:off x="788198" y="2292114"/>
            <a:ext cx="5553287" cy="3970318"/>
          </a:xfrm>
          <a:prstGeom prst="rect">
            <a:avLst/>
          </a:prstGeom>
          <a:noFill/>
        </p:spPr>
        <p:txBody>
          <a:bodyPr wrap="square" rtlCol="0">
            <a:spAutoFit/>
          </a:bodyPr>
          <a:lstStyle/>
          <a:p>
            <a:pPr marL="285750" indent="-285750">
              <a:buFont typeface="Courier New" panose="02070309020205020404" pitchFamily="49" charset="0"/>
              <a:buChar char="o"/>
            </a:pPr>
            <a:r>
              <a:rPr lang="es-ES" dirty="0"/>
              <a:t>Objetivo : aumentar tanto en </a:t>
            </a:r>
            <a:r>
              <a:rPr lang="es-ES" b="1" dirty="0"/>
              <a:t>cantidad como en calidad</a:t>
            </a:r>
            <a:r>
              <a:rPr lang="es-ES" dirty="0"/>
              <a:t>, las </a:t>
            </a:r>
            <a:r>
              <a:rPr lang="es-ES" b="1" dirty="0"/>
              <a:t>relaciones sociales</a:t>
            </a:r>
            <a:r>
              <a:rPr lang="es-ES" dirty="0"/>
              <a:t> del/la paciente.</a:t>
            </a:r>
          </a:p>
          <a:p>
            <a:pPr marL="285750" indent="-285750">
              <a:buFont typeface="Courier New" panose="02070309020205020404" pitchFamily="49" charset="0"/>
              <a:buChar char="o"/>
            </a:pPr>
            <a:endParaRPr lang="es-ES" dirty="0"/>
          </a:p>
          <a:p>
            <a:pPr marL="285750" indent="-285750">
              <a:buFont typeface="Courier New" panose="02070309020205020404" pitchFamily="49" charset="0"/>
              <a:buChar char="o"/>
            </a:pPr>
            <a:r>
              <a:rPr lang="es-ES" b="1" dirty="0"/>
              <a:t>Valoración de la vida social</a:t>
            </a:r>
            <a:r>
              <a:rPr lang="es-ES" dirty="0"/>
              <a:t>. </a:t>
            </a:r>
          </a:p>
          <a:p>
            <a:pPr marL="285750" indent="-285750">
              <a:buFont typeface="Courier New" panose="02070309020205020404" pitchFamily="49" charset="0"/>
              <a:buChar char="o"/>
            </a:pPr>
            <a:endParaRPr lang="es-ES" dirty="0"/>
          </a:p>
          <a:p>
            <a:pPr marL="285750" indent="-285750">
              <a:buFont typeface="Courier New" panose="02070309020205020404" pitchFamily="49" charset="0"/>
              <a:buChar char="o"/>
            </a:pPr>
            <a:r>
              <a:rPr lang="es-ES" b="1" dirty="0"/>
              <a:t>Recursos Comunitarios “</a:t>
            </a:r>
            <a:r>
              <a:rPr lang="es-ES" i="1" dirty="0"/>
              <a:t>¿Necesitas información sobre qué y dónde hacer?”</a:t>
            </a:r>
          </a:p>
          <a:p>
            <a:pPr marL="285750" indent="-285750">
              <a:buFont typeface="Courier New" panose="02070309020205020404" pitchFamily="49" charset="0"/>
              <a:buChar char="o"/>
            </a:pPr>
            <a:endParaRPr lang="es-ES" dirty="0"/>
          </a:p>
          <a:p>
            <a:pPr marL="285750" indent="-285750">
              <a:buFont typeface="Courier New" panose="02070309020205020404" pitchFamily="49" charset="0"/>
              <a:buChar char="o"/>
            </a:pPr>
            <a:r>
              <a:rPr lang="es-ES" b="1" dirty="0"/>
              <a:t>Lista de actividades sociales</a:t>
            </a:r>
            <a:r>
              <a:rPr lang="es-ES" dirty="0"/>
              <a:t> (</a:t>
            </a:r>
            <a:r>
              <a:rPr lang="es-ES" b="1" dirty="0"/>
              <a:t>iniciar, mantener o aumentar).</a:t>
            </a:r>
          </a:p>
          <a:p>
            <a:pPr marL="285750" indent="-285750">
              <a:buFont typeface="Courier New" panose="02070309020205020404" pitchFamily="49" charset="0"/>
              <a:buChar char="o"/>
            </a:pPr>
            <a:endParaRPr lang="es-ES" dirty="0"/>
          </a:p>
          <a:p>
            <a:pPr marL="285750" indent="-285750">
              <a:buFont typeface="Courier New" panose="02070309020205020404" pitchFamily="49" charset="0"/>
              <a:buChar char="o"/>
            </a:pPr>
            <a:r>
              <a:rPr lang="es-ES" b="1" dirty="0"/>
              <a:t>Fecha de inicio para llevarlas a cabo</a:t>
            </a:r>
            <a:r>
              <a:rPr lang="es-ES" dirty="0"/>
              <a:t>.</a:t>
            </a:r>
          </a:p>
          <a:p>
            <a:pPr marL="285750" indent="-285750">
              <a:buFont typeface="Courier New" panose="02070309020205020404" pitchFamily="49" charset="0"/>
              <a:buChar char="o"/>
            </a:pPr>
            <a:endParaRPr lang="es-ES" dirty="0"/>
          </a:p>
          <a:p>
            <a:pPr marL="285750" indent="-285750">
              <a:buFont typeface="Courier New" panose="02070309020205020404" pitchFamily="49" charset="0"/>
              <a:buChar char="o"/>
            </a:pPr>
            <a:r>
              <a:rPr lang="es-ES" b="1" dirty="0"/>
              <a:t>¿Cuándo quieres que te recordemos tus objetivos?</a:t>
            </a:r>
            <a:endParaRPr lang="es-ES" dirty="0"/>
          </a:p>
        </p:txBody>
      </p:sp>
      <p:pic>
        <p:nvPicPr>
          <p:cNvPr id="7" name="Imagen 6"/>
          <p:cNvPicPr>
            <a:picLocks noChangeAspect="1"/>
          </p:cNvPicPr>
          <p:nvPr/>
        </p:nvPicPr>
        <p:blipFill rotWithShape="1">
          <a:blip r:embed="rId5">
            <a:extLst>
              <a:ext uri="{28A0092B-C50C-407E-A947-70E740481C1C}">
                <a14:useLocalDpi xmlns:a14="http://schemas.microsoft.com/office/drawing/2010/main" val="0"/>
              </a:ext>
            </a:extLst>
          </a:blip>
          <a:srcRect t="2574" b="6432"/>
          <a:stretch/>
        </p:blipFill>
        <p:spPr>
          <a:xfrm>
            <a:off x="6569467" y="2585274"/>
            <a:ext cx="1836596" cy="3436905"/>
          </a:xfrm>
          <a:prstGeom prst="rect">
            <a:avLst/>
          </a:prstGeom>
        </p:spPr>
      </p:pic>
      <p:sp>
        <p:nvSpPr>
          <p:cNvPr id="9" name="Título 1">
            <a:extLst>
              <a:ext uri="{FF2B5EF4-FFF2-40B4-BE49-F238E27FC236}">
                <a16:creationId xmlns:a16="http://schemas.microsoft.com/office/drawing/2014/main" id="{B823A568-95DB-41E5-ACD4-A61AFAD82CA7}"/>
              </a:ext>
            </a:extLst>
          </p:cNvPr>
          <p:cNvSpPr txBox="1">
            <a:spLocks/>
          </p:cNvSpPr>
          <p:nvPr/>
        </p:nvSpPr>
        <p:spPr>
          <a:xfrm>
            <a:off x="550862" y="242178"/>
            <a:ext cx="8042276" cy="884187"/>
          </a:xfrm>
          <a:prstGeom prst="rect">
            <a:avLst/>
          </a:prstGeom>
          <a:ln w="38100">
            <a:solidFill>
              <a:srgbClr val="62C9AE"/>
            </a:solidFill>
          </a:ln>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b="1" dirty="0">
                <a:ln w="22225">
                  <a:solidFill>
                    <a:schemeClr val="tx1">
                      <a:lumMod val="85000"/>
                      <a:lumOff val="15000"/>
                    </a:schemeClr>
                  </a:solidFill>
                  <a:prstDash val="solid"/>
                </a:ln>
                <a:solidFill>
                  <a:schemeClr val="bg1">
                    <a:lumMod val="50000"/>
                  </a:schemeClr>
                </a:solidFill>
              </a:rPr>
              <a:t>APP-PACIENTE</a:t>
            </a:r>
          </a:p>
        </p:txBody>
      </p:sp>
    </p:spTree>
    <p:extLst>
      <p:ext uri="{BB962C8B-B14F-4D97-AF65-F5344CB8AC3E}">
        <p14:creationId xmlns:p14="http://schemas.microsoft.com/office/powerpoint/2010/main" val="2590460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rotWithShape="1">
          <a:blip r:embed="rId3">
            <a:clrChange>
              <a:clrFrom>
                <a:srgbClr val="F5F5F5"/>
              </a:clrFrom>
              <a:clrTo>
                <a:srgbClr val="F5F5F5">
                  <a:alpha val="0"/>
                </a:srgbClr>
              </a:clrTo>
            </a:clrChange>
            <a:extLst>
              <a:ext uri="{28A0092B-C50C-407E-A947-70E740481C1C}">
                <a14:useLocalDpi xmlns:a14="http://schemas.microsoft.com/office/drawing/2010/main" val="0"/>
              </a:ext>
            </a:extLst>
          </a:blip>
          <a:srcRect l="2812" t="14814" r="72167" b="69383"/>
          <a:stretch/>
        </p:blipFill>
        <p:spPr>
          <a:xfrm>
            <a:off x="0" y="5817906"/>
            <a:ext cx="791814" cy="889053"/>
          </a:xfrm>
          <a:prstGeom prst="rect">
            <a:avLst/>
          </a:prstGeom>
        </p:spPr>
      </p:pic>
      <p:pic>
        <p:nvPicPr>
          <p:cNvPr id="8" name="Imagen 7"/>
          <p:cNvPicPr>
            <a:picLocks noChangeAspect="1"/>
          </p:cNvPicPr>
          <p:nvPr/>
        </p:nvPicPr>
        <p:blipFill>
          <a:blip r:embed="rId4">
            <a:duotone>
              <a:prstClr val="black"/>
              <a:srgbClr val="979797">
                <a:tint val="45000"/>
                <a:satMod val="400000"/>
              </a:srgbClr>
            </a:duotone>
            <a:extLst>
              <a:ext uri="{28A0092B-C50C-407E-A947-70E740481C1C}">
                <a14:useLocalDpi xmlns:a14="http://schemas.microsoft.com/office/drawing/2010/main" val="0"/>
              </a:ext>
            </a:extLst>
          </a:blip>
          <a:stretch>
            <a:fillRect/>
          </a:stretch>
        </p:blipFill>
        <p:spPr>
          <a:xfrm>
            <a:off x="6341485" y="2013799"/>
            <a:ext cx="2251653" cy="4503305"/>
          </a:xfrm>
          <a:prstGeom prst="rect">
            <a:avLst/>
          </a:prstGeom>
          <a:noFill/>
        </p:spPr>
      </p:pic>
      <p:sp>
        <p:nvSpPr>
          <p:cNvPr id="6"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9" name="Rectángulo redondeado 8"/>
          <p:cNvSpPr/>
          <p:nvPr/>
        </p:nvSpPr>
        <p:spPr>
          <a:xfrm>
            <a:off x="550862" y="1556084"/>
            <a:ext cx="3732060" cy="457715"/>
          </a:xfrm>
          <a:prstGeom prst="roundRect">
            <a:avLst/>
          </a:prstGeom>
          <a:solidFill>
            <a:srgbClr val="62C9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dirty="0"/>
              <a:t>Módulo: Asertividad</a:t>
            </a:r>
          </a:p>
        </p:txBody>
      </p:sp>
      <p:sp>
        <p:nvSpPr>
          <p:cNvPr id="4" name="CuadroTexto 3"/>
          <p:cNvSpPr txBox="1"/>
          <p:nvPr/>
        </p:nvSpPr>
        <p:spPr>
          <a:xfrm>
            <a:off x="791814" y="2484691"/>
            <a:ext cx="5245768" cy="2862322"/>
          </a:xfrm>
          <a:prstGeom prst="rect">
            <a:avLst/>
          </a:prstGeom>
          <a:noFill/>
        </p:spPr>
        <p:txBody>
          <a:bodyPr wrap="square" rtlCol="0">
            <a:spAutoFit/>
          </a:bodyPr>
          <a:lstStyle/>
          <a:p>
            <a:pPr marL="285750" indent="-285750">
              <a:buFont typeface="Courier New" panose="02070309020205020404" pitchFamily="49" charset="0"/>
              <a:buChar char="o"/>
            </a:pPr>
            <a:r>
              <a:rPr lang="es-ES" dirty="0"/>
              <a:t>Objetivo : </a:t>
            </a:r>
            <a:r>
              <a:rPr lang="es-ES" b="1" dirty="0"/>
              <a:t>entrenamiento en asertividad</a:t>
            </a:r>
            <a:r>
              <a:rPr lang="es-ES" dirty="0"/>
              <a:t>.</a:t>
            </a:r>
          </a:p>
          <a:p>
            <a:pPr marL="285750" indent="-285750">
              <a:buFont typeface="Courier New" panose="02070309020205020404" pitchFamily="49" charset="0"/>
              <a:buChar char="o"/>
            </a:pPr>
            <a:endParaRPr lang="es-ES" dirty="0"/>
          </a:p>
          <a:p>
            <a:pPr marL="285750" indent="-285750">
              <a:buFont typeface="Courier New" panose="02070309020205020404" pitchFamily="49" charset="0"/>
              <a:buChar char="o"/>
            </a:pPr>
            <a:r>
              <a:rPr lang="es-ES" b="1" dirty="0"/>
              <a:t>Formulario asertividad. </a:t>
            </a:r>
            <a:r>
              <a:rPr lang="es-ES" dirty="0"/>
              <a:t>(Situaciones)</a:t>
            </a:r>
          </a:p>
          <a:p>
            <a:pPr marL="285750" indent="-285750">
              <a:buFont typeface="Courier New" panose="02070309020205020404" pitchFamily="49" charset="0"/>
              <a:buChar char="o"/>
            </a:pPr>
            <a:endParaRPr lang="es-ES" dirty="0"/>
          </a:p>
          <a:p>
            <a:pPr marL="285750" indent="-285750">
              <a:buFont typeface="Courier New" panose="02070309020205020404" pitchFamily="49" charset="0"/>
              <a:buChar char="o"/>
            </a:pPr>
            <a:r>
              <a:rPr lang="es-ES" b="1" dirty="0"/>
              <a:t>Herramientas y consejos para mejorar su comportamiento</a:t>
            </a:r>
            <a:r>
              <a:rPr lang="es-ES" dirty="0"/>
              <a:t>. </a:t>
            </a:r>
            <a:r>
              <a:rPr lang="es-ES" i="1" dirty="0"/>
              <a:t>“¿Por cuál quieres empezar?”</a:t>
            </a:r>
          </a:p>
          <a:p>
            <a:pPr marL="285750" indent="-285750">
              <a:buFont typeface="Courier New" panose="02070309020205020404" pitchFamily="49" charset="0"/>
              <a:buChar char="o"/>
            </a:pPr>
            <a:endParaRPr lang="es-ES" i="1" dirty="0"/>
          </a:p>
          <a:p>
            <a:pPr marL="285750" indent="-285750">
              <a:buFont typeface="Courier New" panose="02070309020205020404" pitchFamily="49" charset="0"/>
              <a:buChar char="o"/>
            </a:pPr>
            <a:r>
              <a:rPr lang="es-ES" b="1" dirty="0"/>
              <a:t>¿Cuándo quieres que te recordemos tus objetivos?</a:t>
            </a:r>
            <a:endParaRPr lang="es-ES" dirty="0"/>
          </a:p>
          <a:p>
            <a:endParaRPr lang="es-ES" dirty="0"/>
          </a:p>
        </p:txBody>
      </p:sp>
      <p:pic>
        <p:nvPicPr>
          <p:cNvPr id="5" name="Imagen 4"/>
          <p:cNvPicPr>
            <a:picLocks noChangeAspect="1"/>
          </p:cNvPicPr>
          <p:nvPr/>
        </p:nvPicPr>
        <p:blipFill rotWithShape="1">
          <a:blip r:embed="rId5">
            <a:extLst>
              <a:ext uri="{28A0092B-C50C-407E-A947-70E740481C1C}">
                <a14:useLocalDpi xmlns:a14="http://schemas.microsoft.com/office/drawing/2010/main" val="0"/>
              </a:ext>
            </a:extLst>
          </a:blip>
          <a:srcRect l="-962" t="4446" r="962" b="9372"/>
          <a:stretch/>
        </p:blipFill>
        <p:spPr>
          <a:xfrm>
            <a:off x="6518723" y="2584166"/>
            <a:ext cx="1897175" cy="3362570"/>
          </a:xfrm>
          <a:prstGeom prst="rect">
            <a:avLst/>
          </a:prstGeom>
        </p:spPr>
      </p:pic>
      <p:sp>
        <p:nvSpPr>
          <p:cNvPr id="12" name="Título 1">
            <a:extLst>
              <a:ext uri="{FF2B5EF4-FFF2-40B4-BE49-F238E27FC236}">
                <a16:creationId xmlns:a16="http://schemas.microsoft.com/office/drawing/2014/main" id="{0D8C84E1-492D-451F-ABD3-8CEEFC06FA44}"/>
              </a:ext>
            </a:extLst>
          </p:cNvPr>
          <p:cNvSpPr txBox="1">
            <a:spLocks/>
          </p:cNvSpPr>
          <p:nvPr/>
        </p:nvSpPr>
        <p:spPr>
          <a:xfrm>
            <a:off x="550862" y="242178"/>
            <a:ext cx="8042276" cy="884187"/>
          </a:xfrm>
          <a:prstGeom prst="rect">
            <a:avLst/>
          </a:prstGeom>
          <a:ln w="38100">
            <a:solidFill>
              <a:srgbClr val="62C9AE"/>
            </a:solidFill>
          </a:ln>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b="1" dirty="0">
                <a:ln w="22225">
                  <a:solidFill>
                    <a:schemeClr val="tx1">
                      <a:lumMod val="85000"/>
                      <a:lumOff val="15000"/>
                    </a:schemeClr>
                  </a:solidFill>
                  <a:prstDash val="solid"/>
                </a:ln>
                <a:solidFill>
                  <a:schemeClr val="bg1">
                    <a:lumMod val="50000"/>
                  </a:schemeClr>
                </a:solidFill>
              </a:rPr>
              <a:t>APP-PACIENTE</a:t>
            </a:r>
          </a:p>
        </p:txBody>
      </p:sp>
    </p:spTree>
    <p:extLst>
      <p:ext uri="{BB962C8B-B14F-4D97-AF65-F5344CB8AC3E}">
        <p14:creationId xmlns:p14="http://schemas.microsoft.com/office/powerpoint/2010/main" val="2997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rotWithShape="1">
          <a:blip r:embed="rId3">
            <a:clrChange>
              <a:clrFrom>
                <a:srgbClr val="F5F5F5"/>
              </a:clrFrom>
              <a:clrTo>
                <a:srgbClr val="F5F5F5">
                  <a:alpha val="0"/>
                </a:srgbClr>
              </a:clrTo>
            </a:clrChange>
            <a:extLst>
              <a:ext uri="{28A0092B-C50C-407E-A947-70E740481C1C}">
                <a14:useLocalDpi xmlns:a14="http://schemas.microsoft.com/office/drawing/2010/main" val="0"/>
              </a:ext>
            </a:extLst>
          </a:blip>
          <a:srcRect l="2812" t="14814" r="72167" b="69383"/>
          <a:stretch/>
        </p:blipFill>
        <p:spPr>
          <a:xfrm>
            <a:off x="0" y="5817906"/>
            <a:ext cx="791814" cy="889053"/>
          </a:xfrm>
          <a:prstGeom prst="rect">
            <a:avLst/>
          </a:prstGeom>
        </p:spPr>
      </p:pic>
      <p:pic>
        <p:nvPicPr>
          <p:cNvPr id="8" name="Imagen 7"/>
          <p:cNvPicPr>
            <a:picLocks noChangeAspect="1"/>
          </p:cNvPicPr>
          <p:nvPr/>
        </p:nvPicPr>
        <p:blipFill>
          <a:blip r:embed="rId4">
            <a:duotone>
              <a:prstClr val="black"/>
              <a:srgbClr val="979797">
                <a:tint val="45000"/>
                <a:satMod val="400000"/>
              </a:srgbClr>
            </a:duotone>
            <a:extLst>
              <a:ext uri="{28A0092B-C50C-407E-A947-70E740481C1C}">
                <a14:useLocalDpi xmlns:a14="http://schemas.microsoft.com/office/drawing/2010/main" val="0"/>
              </a:ext>
            </a:extLst>
          </a:blip>
          <a:stretch>
            <a:fillRect/>
          </a:stretch>
        </p:blipFill>
        <p:spPr>
          <a:xfrm>
            <a:off x="6341485" y="2013799"/>
            <a:ext cx="2251653" cy="4503305"/>
          </a:xfrm>
          <a:prstGeom prst="rect">
            <a:avLst/>
          </a:prstGeom>
          <a:noFill/>
        </p:spPr>
      </p:pic>
      <p:sp>
        <p:nvSpPr>
          <p:cNvPr id="6"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9" name="Rectángulo redondeado 8"/>
          <p:cNvSpPr/>
          <p:nvPr/>
        </p:nvSpPr>
        <p:spPr>
          <a:xfrm>
            <a:off x="550862" y="1556084"/>
            <a:ext cx="3732060" cy="457715"/>
          </a:xfrm>
          <a:prstGeom prst="roundRect">
            <a:avLst/>
          </a:prstGeom>
          <a:solidFill>
            <a:srgbClr val="62C9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dirty="0"/>
              <a:t>Módulo: HH. de Comunicación</a:t>
            </a:r>
          </a:p>
        </p:txBody>
      </p:sp>
      <p:sp>
        <p:nvSpPr>
          <p:cNvPr id="4" name="CuadroTexto 3"/>
          <p:cNvSpPr txBox="1"/>
          <p:nvPr/>
        </p:nvSpPr>
        <p:spPr>
          <a:xfrm>
            <a:off x="590839" y="2443518"/>
            <a:ext cx="5951621" cy="3693319"/>
          </a:xfrm>
          <a:prstGeom prst="rect">
            <a:avLst/>
          </a:prstGeom>
          <a:noFill/>
        </p:spPr>
        <p:txBody>
          <a:bodyPr wrap="square" rtlCol="0">
            <a:spAutoFit/>
          </a:bodyPr>
          <a:lstStyle/>
          <a:p>
            <a:pPr marL="285750" indent="-285750">
              <a:buFont typeface="Courier New" panose="02070309020205020404" pitchFamily="49" charset="0"/>
              <a:buChar char="o"/>
            </a:pPr>
            <a:r>
              <a:rPr lang="es-ES" dirty="0"/>
              <a:t>Objetivo: Mejorar las </a:t>
            </a:r>
            <a:r>
              <a:rPr lang="es-ES" b="1" dirty="0"/>
              <a:t>habilidades comunicativas,</a:t>
            </a:r>
            <a:r>
              <a:rPr lang="es-ES" dirty="0"/>
              <a:t> como escuchar y expresar (tanto verbal como no verbal).</a:t>
            </a:r>
          </a:p>
          <a:p>
            <a:pPr marL="285750" indent="-285750">
              <a:buFont typeface="Courier New" panose="02070309020205020404" pitchFamily="49" charset="0"/>
              <a:buChar char="o"/>
            </a:pPr>
            <a:endParaRPr lang="es-ES" dirty="0"/>
          </a:p>
          <a:p>
            <a:pPr marL="285750" indent="-285750">
              <a:buFont typeface="Courier New" panose="02070309020205020404" pitchFamily="49" charset="0"/>
              <a:buChar char="o"/>
            </a:pPr>
            <a:r>
              <a:rPr lang="es-ES" b="1" dirty="0"/>
              <a:t>Formulario de sus habilidades </a:t>
            </a:r>
            <a:r>
              <a:rPr lang="es-ES" dirty="0"/>
              <a:t>(Tengo que mejorar/ya lo estoy haciendo)</a:t>
            </a:r>
            <a:r>
              <a:rPr lang="es-ES" b="1" dirty="0"/>
              <a:t> </a:t>
            </a:r>
            <a:endParaRPr lang="es-ES" dirty="0"/>
          </a:p>
          <a:p>
            <a:pPr marL="285750" indent="-285750">
              <a:buFont typeface="Courier New" panose="02070309020205020404" pitchFamily="49" charset="0"/>
              <a:buChar char="o"/>
            </a:pPr>
            <a:r>
              <a:rPr lang="es-ES" b="1" dirty="0"/>
              <a:t>Herramientas para una comunicación eficaz.</a:t>
            </a:r>
          </a:p>
          <a:p>
            <a:pPr marL="285750" indent="-285750">
              <a:buFont typeface="Courier New" panose="02070309020205020404" pitchFamily="49" charset="0"/>
              <a:buChar char="o"/>
            </a:pPr>
            <a:endParaRPr lang="es-ES" dirty="0"/>
          </a:p>
          <a:p>
            <a:pPr marL="285750" indent="-285750">
              <a:buFont typeface="Courier New" panose="02070309020205020404" pitchFamily="49" charset="0"/>
              <a:buChar char="o"/>
            </a:pPr>
            <a:r>
              <a:rPr lang="es-ES" dirty="0"/>
              <a:t>El/la paciente escoge las </a:t>
            </a:r>
            <a:r>
              <a:rPr lang="es-ES" b="1" dirty="0"/>
              <a:t>personas y la fecha para poner en práctica esas herramientas</a:t>
            </a:r>
            <a:r>
              <a:rPr lang="es-ES" dirty="0"/>
              <a:t>. </a:t>
            </a:r>
          </a:p>
          <a:p>
            <a:pPr marL="285750" indent="-285750">
              <a:buFont typeface="Courier New" panose="02070309020205020404" pitchFamily="49" charset="0"/>
              <a:buChar char="o"/>
            </a:pPr>
            <a:endParaRPr lang="es-ES" dirty="0"/>
          </a:p>
          <a:p>
            <a:pPr marL="285750" indent="-285750">
              <a:buFont typeface="Courier New" panose="02070309020205020404" pitchFamily="49" charset="0"/>
              <a:buChar char="o"/>
            </a:pPr>
            <a:r>
              <a:rPr lang="es-ES" i="1" dirty="0"/>
              <a:t>“¿cuándo quiere le recordemos sus objetivos?” </a:t>
            </a:r>
          </a:p>
          <a:p>
            <a:endParaRPr lang="es-ES" dirty="0"/>
          </a:p>
          <a:p>
            <a:endParaRPr lang="es-ES" dirty="0"/>
          </a:p>
        </p:txBody>
      </p:sp>
      <p:pic>
        <p:nvPicPr>
          <p:cNvPr id="5" name="Imagen 4"/>
          <p:cNvPicPr>
            <a:picLocks noChangeAspect="1"/>
          </p:cNvPicPr>
          <p:nvPr/>
        </p:nvPicPr>
        <p:blipFill rotWithShape="1">
          <a:blip r:embed="rId5">
            <a:extLst>
              <a:ext uri="{28A0092B-C50C-407E-A947-70E740481C1C}">
                <a14:useLocalDpi xmlns:a14="http://schemas.microsoft.com/office/drawing/2010/main" val="0"/>
              </a:ext>
            </a:extLst>
          </a:blip>
          <a:srcRect t="2807" b="13931"/>
          <a:stretch/>
        </p:blipFill>
        <p:spPr>
          <a:xfrm>
            <a:off x="6542459" y="2629139"/>
            <a:ext cx="1884113" cy="3226229"/>
          </a:xfrm>
          <a:prstGeom prst="rect">
            <a:avLst/>
          </a:prstGeom>
        </p:spPr>
      </p:pic>
      <p:sp>
        <p:nvSpPr>
          <p:cNvPr id="12" name="Título 1">
            <a:extLst>
              <a:ext uri="{FF2B5EF4-FFF2-40B4-BE49-F238E27FC236}">
                <a16:creationId xmlns:a16="http://schemas.microsoft.com/office/drawing/2014/main" id="{F6F89948-D601-48BF-8B3D-E7C0CC40FCDE}"/>
              </a:ext>
            </a:extLst>
          </p:cNvPr>
          <p:cNvSpPr txBox="1">
            <a:spLocks/>
          </p:cNvSpPr>
          <p:nvPr/>
        </p:nvSpPr>
        <p:spPr>
          <a:xfrm>
            <a:off x="550862" y="242178"/>
            <a:ext cx="8042276" cy="884187"/>
          </a:xfrm>
          <a:prstGeom prst="rect">
            <a:avLst/>
          </a:prstGeom>
          <a:ln w="38100">
            <a:solidFill>
              <a:srgbClr val="62C9AE"/>
            </a:solidFill>
          </a:ln>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b="1" dirty="0">
                <a:ln w="22225">
                  <a:solidFill>
                    <a:schemeClr val="tx1">
                      <a:lumMod val="85000"/>
                      <a:lumOff val="15000"/>
                    </a:schemeClr>
                  </a:solidFill>
                  <a:prstDash val="solid"/>
                </a:ln>
                <a:solidFill>
                  <a:schemeClr val="bg1">
                    <a:lumMod val="50000"/>
                  </a:schemeClr>
                </a:solidFill>
              </a:rPr>
              <a:t>APP-PACIENTE</a:t>
            </a:r>
          </a:p>
        </p:txBody>
      </p:sp>
    </p:spTree>
    <p:extLst>
      <p:ext uri="{BB962C8B-B14F-4D97-AF65-F5344CB8AC3E}">
        <p14:creationId xmlns:p14="http://schemas.microsoft.com/office/powerpoint/2010/main" val="412082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rotWithShape="1">
          <a:blip r:embed="rId3">
            <a:clrChange>
              <a:clrFrom>
                <a:srgbClr val="F5F5F5"/>
              </a:clrFrom>
              <a:clrTo>
                <a:srgbClr val="F5F5F5">
                  <a:alpha val="0"/>
                </a:srgbClr>
              </a:clrTo>
            </a:clrChange>
            <a:extLst>
              <a:ext uri="{28A0092B-C50C-407E-A947-70E740481C1C}">
                <a14:useLocalDpi xmlns:a14="http://schemas.microsoft.com/office/drawing/2010/main" val="0"/>
              </a:ext>
            </a:extLst>
          </a:blip>
          <a:srcRect l="2812" t="14814" r="72167" b="69383"/>
          <a:stretch/>
        </p:blipFill>
        <p:spPr>
          <a:xfrm>
            <a:off x="0" y="5817906"/>
            <a:ext cx="791814" cy="889053"/>
          </a:xfrm>
          <a:prstGeom prst="rect">
            <a:avLst/>
          </a:prstGeom>
        </p:spPr>
      </p:pic>
      <p:pic>
        <p:nvPicPr>
          <p:cNvPr id="8" name="Imagen 7"/>
          <p:cNvPicPr>
            <a:picLocks noChangeAspect="1"/>
          </p:cNvPicPr>
          <p:nvPr/>
        </p:nvPicPr>
        <p:blipFill>
          <a:blip r:embed="rId4">
            <a:duotone>
              <a:prstClr val="black"/>
              <a:srgbClr val="979797">
                <a:tint val="45000"/>
                <a:satMod val="400000"/>
              </a:srgbClr>
            </a:duotone>
            <a:extLst>
              <a:ext uri="{28A0092B-C50C-407E-A947-70E740481C1C}">
                <a14:useLocalDpi xmlns:a14="http://schemas.microsoft.com/office/drawing/2010/main" val="0"/>
              </a:ext>
            </a:extLst>
          </a:blip>
          <a:stretch>
            <a:fillRect/>
          </a:stretch>
        </p:blipFill>
        <p:spPr>
          <a:xfrm>
            <a:off x="6341485" y="2013799"/>
            <a:ext cx="2251653" cy="4503305"/>
          </a:xfrm>
          <a:prstGeom prst="rect">
            <a:avLst/>
          </a:prstGeom>
          <a:noFill/>
        </p:spPr>
      </p:pic>
      <p:sp>
        <p:nvSpPr>
          <p:cNvPr id="6"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9" name="Rectángulo redondeado 8"/>
          <p:cNvSpPr/>
          <p:nvPr/>
        </p:nvSpPr>
        <p:spPr>
          <a:xfrm>
            <a:off x="550862" y="1556084"/>
            <a:ext cx="3732060" cy="457715"/>
          </a:xfrm>
          <a:prstGeom prst="roundRect">
            <a:avLst/>
          </a:prstGeom>
          <a:solidFill>
            <a:srgbClr val="62C9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dirty="0"/>
              <a:t>Módulo: Conflictos Interpersonales</a:t>
            </a:r>
          </a:p>
        </p:txBody>
      </p:sp>
      <p:sp>
        <p:nvSpPr>
          <p:cNvPr id="4" name="CuadroTexto 3"/>
          <p:cNvSpPr txBox="1"/>
          <p:nvPr/>
        </p:nvSpPr>
        <p:spPr>
          <a:xfrm>
            <a:off x="806388" y="2269787"/>
            <a:ext cx="5549671" cy="4247317"/>
          </a:xfrm>
          <a:prstGeom prst="rect">
            <a:avLst/>
          </a:prstGeom>
          <a:noFill/>
        </p:spPr>
        <p:txBody>
          <a:bodyPr wrap="square" rtlCol="0">
            <a:spAutoFit/>
          </a:bodyPr>
          <a:lstStyle/>
          <a:p>
            <a:pPr marL="285750" indent="-285750">
              <a:buFont typeface="Courier New" panose="02070309020205020404" pitchFamily="49" charset="0"/>
              <a:buChar char="o"/>
            </a:pPr>
            <a:r>
              <a:rPr lang="es-ES" dirty="0"/>
              <a:t>Objetivo: </a:t>
            </a:r>
            <a:r>
              <a:rPr lang="es-ES" b="1" dirty="0"/>
              <a:t>solución de problemas</a:t>
            </a:r>
            <a:r>
              <a:rPr lang="es-ES" dirty="0"/>
              <a:t>.</a:t>
            </a:r>
          </a:p>
          <a:p>
            <a:pPr marL="285750" indent="-285750">
              <a:buFont typeface="Courier New" panose="02070309020205020404" pitchFamily="49" charset="0"/>
              <a:buChar char="o"/>
            </a:pPr>
            <a:endParaRPr lang="es-ES" dirty="0"/>
          </a:p>
          <a:p>
            <a:pPr marL="285750" indent="-285750">
              <a:buFont typeface="Courier New" panose="02070309020205020404" pitchFamily="49" charset="0"/>
              <a:buChar char="o"/>
            </a:pPr>
            <a:r>
              <a:rPr lang="es-ES" dirty="0"/>
              <a:t>Mediante </a:t>
            </a:r>
            <a:r>
              <a:rPr lang="es-ES" b="1" dirty="0"/>
              <a:t>7 pasos,</a:t>
            </a:r>
            <a:r>
              <a:rPr lang="es-ES" dirty="0"/>
              <a:t> el aplicativo va guiando al/la usuario/a en su problema con otra persona, ofreciéndole </a:t>
            </a:r>
            <a:r>
              <a:rPr lang="es-ES" b="1" dirty="0"/>
              <a:t>alternativas resolutivas </a:t>
            </a:r>
            <a:r>
              <a:rPr lang="es-ES" dirty="0"/>
              <a:t>eficaces.</a:t>
            </a:r>
          </a:p>
          <a:p>
            <a:pPr marL="285750" indent="-285750">
              <a:buFont typeface="Courier New" panose="02070309020205020404" pitchFamily="49" charset="0"/>
              <a:buChar char="o"/>
            </a:pPr>
            <a:endParaRPr lang="es-ES" dirty="0"/>
          </a:p>
          <a:p>
            <a:pPr marL="285750" indent="-285750">
              <a:buFont typeface="Courier New" panose="02070309020205020404" pitchFamily="49" charset="0"/>
              <a:buChar char="o"/>
            </a:pPr>
            <a:r>
              <a:rPr lang="es-ES" dirty="0"/>
              <a:t>El/la paciente decide la persona y el momento, que quiere practicar. </a:t>
            </a:r>
          </a:p>
          <a:p>
            <a:pPr marL="285750" indent="-285750">
              <a:buFont typeface="Courier New" panose="02070309020205020404" pitchFamily="49" charset="0"/>
              <a:buChar char="o"/>
            </a:pPr>
            <a:endParaRPr lang="es-ES" dirty="0"/>
          </a:p>
          <a:p>
            <a:pPr marL="285750" indent="-285750">
              <a:buFont typeface="Courier New" panose="02070309020205020404" pitchFamily="49" charset="0"/>
              <a:buChar char="o"/>
            </a:pPr>
            <a:r>
              <a:rPr lang="es-ES" i="1" dirty="0"/>
              <a:t>“¿cuándo quiere revisar sus cambios?” </a:t>
            </a:r>
          </a:p>
          <a:p>
            <a:pPr marL="285750" indent="-285750">
              <a:buFont typeface="Courier New" panose="02070309020205020404" pitchFamily="49" charset="0"/>
              <a:buChar char="o"/>
            </a:pPr>
            <a:r>
              <a:rPr lang="es-ES" dirty="0"/>
              <a:t>Escala del 1 al 10, el estado actual del problema.</a:t>
            </a:r>
          </a:p>
          <a:p>
            <a:pPr marL="285750" indent="-285750">
              <a:buFont typeface="Courier New" panose="02070309020205020404" pitchFamily="49" charset="0"/>
              <a:buChar char="o"/>
            </a:pPr>
            <a:endParaRPr lang="es-ES" dirty="0"/>
          </a:p>
          <a:p>
            <a:pPr marL="285750" indent="-285750">
              <a:buFont typeface="Courier New" panose="02070309020205020404" pitchFamily="49" charset="0"/>
              <a:buChar char="o"/>
            </a:pPr>
            <a:r>
              <a:rPr lang="es-ES" dirty="0"/>
              <a:t>En el menú :</a:t>
            </a:r>
            <a:r>
              <a:rPr lang="es-ES" b="1" dirty="0"/>
              <a:t>continuar</a:t>
            </a:r>
            <a:r>
              <a:rPr lang="es-ES" dirty="0"/>
              <a:t> con un problema pendiente, comenzar con </a:t>
            </a:r>
            <a:r>
              <a:rPr lang="es-ES" b="1" dirty="0"/>
              <a:t>uno nuevo</a:t>
            </a:r>
            <a:r>
              <a:rPr lang="es-ES" dirty="0"/>
              <a:t> o cambiar </a:t>
            </a:r>
            <a:r>
              <a:rPr lang="es-ES" b="1" dirty="0"/>
              <a:t>la frecuencia de la notificación.</a:t>
            </a:r>
          </a:p>
        </p:txBody>
      </p:sp>
      <p:pic>
        <p:nvPicPr>
          <p:cNvPr id="5" name="Imagen 4"/>
          <p:cNvPicPr>
            <a:picLocks noChangeAspect="1"/>
          </p:cNvPicPr>
          <p:nvPr/>
        </p:nvPicPr>
        <p:blipFill rotWithShape="1">
          <a:blip r:embed="rId5">
            <a:extLst>
              <a:ext uri="{28A0092B-C50C-407E-A947-70E740481C1C}">
                <a14:useLocalDpi xmlns:a14="http://schemas.microsoft.com/office/drawing/2010/main" val="0"/>
              </a:ext>
            </a:extLst>
          </a:blip>
          <a:srcRect t="3041" b="9006"/>
          <a:stretch/>
        </p:blipFill>
        <p:spPr>
          <a:xfrm>
            <a:off x="6562164" y="2598820"/>
            <a:ext cx="1867072" cy="3377173"/>
          </a:xfrm>
          <a:prstGeom prst="rect">
            <a:avLst/>
          </a:prstGeom>
        </p:spPr>
      </p:pic>
      <p:sp>
        <p:nvSpPr>
          <p:cNvPr id="12" name="Título 1">
            <a:extLst>
              <a:ext uri="{FF2B5EF4-FFF2-40B4-BE49-F238E27FC236}">
                <a16:creationId xmlns:a16="http://schemas.microsoft.com/office/drawing/2014/main" id="{E1DA6EB1-7D65-4C22-8184-B13F92D4A38B}"/>
              </a:ext>
            </a:extLst>
          </p:cNvPr>
          <p:cNvSpPr txBox="1">
            <a:spLocks/>
          </p:cNvSpPr>
          <p:nvPr/>
        </p:nvSpPr>
        <p:spPr>
          <a:xfrm>
            <a:off x="550862" y="242178"/>
            <a:ext cx="8042276" cy="884187"/>
          </a:xfrm>
          <a:prstGeom prst="rect">
            <a:avLst/>
          </a:prstGeom>
          <a:ln w="38100">
            <a:solidFill>
              <a:srgbClr val="62C9AE"/>
            </a:solidFill>
          </a:ln>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b="1" dirty="0">
                <a:ln w="22225">
                  <a:solidFill>
                    <a:schemeClr val="tx1">
                      <a:lumMod val="85000"/>
                      <a:lumOff val="15000"/>
                    </a:schemeClr>
                  </a:solidFill>
                  <a:prstDash val="solid"/>
                </a:ln>
                <a:solidFill>
                  <a:schemeClr val="bg1">
                    <a:lumMod val="50000"/>
                  </a:schemeClr>
                </a:solidFill>
              </a:rPr>
              <a:t>APP-PACIENTE</a:t>
            </a:r>
          </a:p>
        </p:txBody>
      </p:sp>
    </p:spTree>
    <p:extLst>
      <p:ext uri="{BB962C8B-B14F-4D97-AF65-F5344CB8AC3E}">
        <p14:creationId xmlns:p14="http://schemas.microsoft.com/office/powerpoint/2010/main" val="457652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rotWithShape="1">
          <a:blip r:embed="rId3">
            <a:clrChange>
              <a:clrFrom>
                <a:srgbClr val="F5F5F5"/>
              </a:clrFrom>
              <a:clrTo>
                <a:srgbClr val="F5F5F5">
                  <a:alpha val="0"/>
                </a:srgbClr>
              </a:clrTo>
            </a:clrChange>
            <a:extLst>
              <a:ext uri="{28A0092B-C50C-407E-A947-70E740481C1C}">
                <a14:useLocalDpi xmlns:a14="http://schemas.microsoft.com/office/drawing/2010/main" val="0"/>
              </a:ext>
            </a:extLst>
          </a:blip>
          <a:srcRect l="2812" t="14814" r="72167" b="69383"/>
          <a:stretch/>
        </p:blipFill>
        <p:spPr>
          <a:xfrm>
            <a:off x="0" y="5817906"/>
            <a:ext cx="791814" cy="889053"/>
          </a:xfrm>
          <a:prstGeom prst="rect">
            <a:avLst/>
          </a:prstGeom>
        </p:spPr>
      </p:pic>
      <p:pic>
        <p:nvPicPr>
          <p:cNvPr id="8" name="Imagen 7"/>
          <p:cNvPicPr>
            <a:picLocks noChangeAspect="1"/>
          </p:cNvPicPr>
          <p:nvPr/>
        </p:nvPicPr>
        <p:blipFill>
          <a:blip r:embed="rId4">
            <a:duotone>
              <a:prstClr val="black"/>
              <a:srgbClr val="979797">
                <a:tint val="45000"/>
                <a:satMod val="400000"/>
              </a:srgbClr>
            </a:duotone>
            <a:extLst>
              <a:ext uri="{28A0092B-C50C-407E-A947-70E740481C1C}">
                <a14:useLocalDpi xmlns:a14="http://schemas.microsoft.com/office/drawing/2010/main" val="0"/>
              </a:ext>
            </a:extLst>
          </a:blip>
          <a:stretch>
            <a:fillRect/>
          </a:stretch>
        </p:blipFill>
        <p:spPr>
          <a:xfrm>
            <a:off x="6341485" y="2013799"/>
            <a:ext cx="2251653" cy="4503305"/>
          </a:xfrm>
          <a:prstGeom prst="rect">
            <a:avLst/>
          </a:prstGeom>
          <a:noFill/>
        </p:spPr>
      </p:pic>
      <p:sp>
        <p:nvSpPr>
          <p:cNvPr id="6"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9" name="Rectángulo redondeado 8"/>
          <p:cNvSpPr/>
          <p:nvPr/>
        </p:nvSpPr>
        <p:spPr>
          <a:xfrm>
            <a:off x="550862" y="1556084"/>
            <a:ext cx="3732060" cy="457715"/>
          </a:xfrm>
          <a:prstGeom prst="roundRect">
            <a:avLst/>
          </a:prstGeom>
          <a:solidFill>
            <a:srgbClr val="62C9AE"/>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dirty="0"/>
              <a:t>Módulo: Toma de Decisiones</a:t>
            </a:r>
          </a:p>
        </p:txBody>
      </p:sp>
      <p:sp>
        <p:nvSpPr>
          <p:cNvPr id="4" name="CuadroTexto 3"/>
          <p:cNvSpPr txBox="1"/>
          <p:nvPr/>
        </p:nvSpPr>
        <p:spPr>
          <a:xfrm>
            <a:off x="962527" y="2362234"/>
            <a:ext cx="4737274" cy="3970318"/>
          </a:xfrm>
          <a:prstGeom prst="rect">
            <a:avLst/>
          </a:prstGeom>
          <a:noFill/>
        </p:spPr>
        <p:txBody>
          <a:bodyPr wrap="square" rtlCol="0">
            <a:spAutoFit/>
          </a:bodyPr>
          <a:lstStyle/>
          <a:p>
            <a:pPr marL="285750" indent="-285750">
              <a:buFont typeface="Courier New" panose="02070309020205020404" pitchFamily="49" charset="0"/>
              <a:buChar char="o"/>
            </a:pPr>
            <a:r>
              <a:rPr lang="es-ES" dirty="0"/>
              <a:t>Objetivo: Estrategia de </a:t>
            </a:r>
            <a:r>
              <a:rPr lang="es-ES" b="1" dirty="0"/>
              <a:t>toma de decisiones.</a:t>
            </a:r>
          </a:p>
          <a:p>
            <a:pPr marL="285750" indent="-285750">
              <a:buFont typeface="Courier New" panose="02070309020205020404" pitchFamily="49" charset="0"/>
              <a:buChar char="o"/>
            </a:pPr>
            <a:endParaRPr lang="es-ES" dirty="0"/>
          </a:p>
          <a:p>
            <a:pPr marL="285750" indent="-285750">
              <a:buFont typeface="Courier New" panose="02070309020205020404" pitchFamily="49" charset="0"/>
              <a:buChar char="o"/>
            </a:pPr>
            <a:r>
              <a:rPr lang="es-ES" dirty="0"/>
              <a:t>Mediante </a:t>
            </a:r>
            <a:r>
              <a:rPr lang="es-ES" b="1" dirty="0"/>
              <a:t>10 pasos,</a:t>
            </a:r>
            <a:r>
              <a:rPr lang="es-ES" dirty="0"/>
              <a:t> el aplicativo va guiando al/la paciente en su decisión, </a:t>
            </a:r>
            <a:r>
              <a:rPr lang="es-ES" b="1" dirty="0"/>
              <a:t>mostrándole las pautas necesarias</a:t>
            </a:r>
            <a:r>
              <a:rPr lang="es-ES" dirty="0"/>
              <a:t> a tener en cuenta para hacer un correcto </a:t>
            </a:r>
            <a:r>
              <a:rPr lang="es-ES" b="1" dirty="0"/>
              <a:t>proceso de toma de decisiones.</a:t>
            </a:r>
          </a:p>
          <a:p>
            <a:pPr marL="285750" indent="-285750">
              <a:buFont typeface="Courier New" panose="02070309020205020404" pitchFamily="49" charset="0"/>
              <a:buChar char="o"/>
            </a:pPr>
            <a:endParaRPr lang="es-ES" dirty="0"/>
          </a:p>
          <a:p>
            <a:pPr marL="285750" indent="-285750">
              <a:buFont typeface="Courier New" panose="02070309020205020404" pitchFamily="49" charset="0"/>
              <a:buChar char="o"/>
            </a:pPr>
            <a:r>
              <a:rPr lang="es-ES" i="1" dirty="0"/>
              <a:t>“¿Cómo te ha ido con tu decisión?¿Cuándo podemos preguntarte?”</a:t>
            </a:r>
          </a:p>
          <a:p>
            <a:pPr marL="285750" indent="-285750">
              <a:buFont typeface="Courier New" panose="02070309020205020404" pitchFamily="49" charset="0"/>
              <a:buChar char="o"/>
            </a:pPr>
            <a:endParaRPr lang="es-ES" i="1" dirty="0"/>
          </a:p>
          <a:p>
            <a:pPr marL="285750" indent="-285750">
              <a:buFont typeface="Courier New" panose="02070309020205020404" pitchFamily="49" charset="0"/>
              <a:buChar char="o"/>
            </a:pPr>
            <a:r>
              <a:rPr lang="es-ES" dirty="0"/>
              <a:t>El/la usuario/a podrá </a:t>
            </a:r>
            <a:r>
              <a:rPr lang="es-ES" b="1" dirty="0"/>
              <a:t>continuar</a:t>
            </a:r>
            <a:r>
              <a:rPr lang="es-ES" dirty="0"/>
              <a:t> con una toma de decisiones </a:t>
            </a:r>
            <a:r>
              <a:rPr lang="es-ES" b="1" dirty="0"/>
              <a:t>pendiente o comenzar con una nueva.</a:t>
            </a:r>
          </a:p>
        </p:txBody>
      </p:sp>
      <p:pic>
        <p:nvPicPr>
          <p:cNvPr id="5" name="Imagen 4"/>
          <p:cNvPicPr>
            <a:picLocks noChangeAspect="1"/>
          </p:cNvPicPr>
          <p:nvPr/>
        </p:nvPicPr>
        <p:blipFill rotWithShape="1">
          <a:blip r:embed="rId5">
            <a:extLst>
              <a:ext uri="{28A0092B-C50C-407E-A947-70E740481C1C}">
                <a14:useLocalDpi xmlns:a14="http://schemas.microsoft.com/office/drawing/2010/main" val="0"/>
              </a:ext>
            </a:extLst>
          </a:blip>
          <a:srcRect t="3040" b="14320"/>
          <a:stretch/>
        </p:blipFill>
        <p:spPr>
          <a:xfrm>
            <a:off x="6529361" y="2638629"/>
            <a:ext cx="1892744" cy="3216739"/>
          </a:xfrm>
          <a:prstGeom prst="rect">
            <a:avLst/>
          </a:prstGeom>
        </p:spPr>
      </p:pic>
      <p:sp>
        <p:nvSpPr>
          <p:cNvPr id="12" name="Título 1">
            <a:extLst>
              <a:ext uri="{FF2B5EF4-FFF2-40B4-BE49-F238E27FC236}">
                <a16:creationId xmlns:a16="http://schemas.microsoft.com/office/drawing/2014/main" id="{D5731525-35E9-4C76-8133-B324C9FA2D66}"/>
              </a:ext>
            </a:extLst>
          </p:cNvPr>
          <p:cNvSpPr txBox="1">
            <a:spLocks/>
          </p:cNvSpPr>
          <p:nvPr/>
        </p:nvSpPr>
        <p:spPr>
          <a:xfrm>
            <a:off x="550862" y="242178"/>
            <a:ext cx="8042276" cy="884187"/>
          </a:xfrm>
          <a:prstGeom prst="rect">
            <a:avLst/>
          </a:prstGeom>
          <a:ln w="38100">
            <a:solidFill>
              <a:srgbClr val="62C9AE"/>
            </a:solidFill>
          </a:ln>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b="1" dirty="0">
                <a:ln w="22225">
                  <a:solidFill>
                    <a:schemeClr val="tx1">
                      <a:lumMod val="85000"/>
                      <a:lumOff val="15000"/>
                    </a:schemeClr>
                  </a:solidFill>
                  <a:prstDash val="solid"/>
                </a:ln>
                <a:solidFill>
                  <a:schemeClr val="bg1">
                    <a:lumMod val="50000"/>
                  </a:schemeClr>
                </a:solidFill>
              </a:rPr>
              <a:t>APP-PACIENTE</a:t>
            </a:r>
          </a:p>
        </p:txBody>
      </p:sp>
    </p:spTree>
    <p:extLst>
      <p:ext uri="{BB962C8B-B14F-4D97-AF65-F5344CB8AC3E}">
        <p14:creationId xmlns:p14="http://schemas.microsoft.com/office/powerpoint/2010/main" val="2054184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rotWithShape="1">
          <a:blip r:embed="rId3">
            <a:clrChange>
              <a:clrFrom>
                <a:srgbClr val="F5F5F5"/>
              </a:clrFrom>
              <a:clrTo>
                <a:srgbClr val="F5F5F5">
                  <a:alpha val="0"/>
                </a:srgbClr>
              </a:clrTo>
            </a:clrChange>
            <a:extLst>
              <a:ext uri="{28A0092B-C50C-407E-A947-70E740481C1C}">
                <a14:useLocalDpi xmlns:a14="http://schemas.microsoft.com/office/drawing/2010/main" val="0"/>
              </a:ext>
            </a:extLst>
          </a:blip>
          <a:srcRect l="2812" t="14814" r="72167" b="69383"/>
          <a:stretch/>
        </p:blipFill>
        <p:spPr>
          <a:xfrm>
            <a:off x="0" y="5817906"/>
            <a:ext cx="791814" cy="889053"/>
          </a:xfrm>
          <a:prstGeom prst="rect">
            <a:avLst/>
          </a:prstGeom>
        </p:spPr>
      </p:pic>
      <p:pic>
        <p:nvPicPr>
          <p:cNvPr id="8" name="Imagen 7"/>
          <p:cNvPicPr>
            <a:picLocks noChangeAspect="1"/>
          </p:cNvPicPr>
          <p:nvPr/>
        </p:nvPicPr>
        <p:blipFill>
          <a:blip r:embed="rId4">
            <a:duotone>
              <a:prstClr val="black"/>
              <a:srgbClr val="979797">
                <a:tint val="45000"/>
                <a:satMod val="400000"/>
              </a:srgbClr>
            </a:duotone>
            <a:extLst>
              <a:ext uri="{28A0092B-C50C-407E-A947-70E740481C1C}">
                <a14:useLocalDpi xmlns:a14="http://schemas.microsoft.com/office/drawing/2010/main" val="0"/>
              </a:ext>
            </a:extLst>
          </a:blip>
          <a:stretch>
            <a:fillRect/>
          </a:stretch>
        </p:blipFill>
        <p:spPr>
          <a:xfrm>
            <a:off x="6341485" y="2013799"/>
            <a:ext cx="2251653" cy="4503305"/>
          </a:xfrm>
          <a:prstGeom prst="rect">
            <a:avLst/>
          </a:prstGeom>
          <a:noFill/>
        </p:spPr>
      </p:pic>
      <p:sp>
        <p:nvSpPr>
          <p:cNvPr id="6"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9" name="Rectángulo redondeado 8"/>
          <p:cNvSpPr/>
          <p:nvPr/>
        </p:nvSpPr>
        <p:spPr>
          <a:xfrm>
            <a:off x="550862" y="1556084"/>
            <a:ext cx="3732060" cy="457715"/>
          </a:xfrm>
          <a:prstGeom prst="roundRect">
            <a:avLst/>
          </a:prstGeom>
          <a:solidFill>
            <a:srgbClr val="62C9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dirty="0"/>
              <a:t>Módulo: Ejercicio Físico</a:t>
            </a:r>
          </a:p>
        </p:txBody>
      </p:sp>
      <p:pic>
        <p:nvPicPr>
          <p:cNvPr id="4" name="Imagen 3"/>
          <p:cNvPicPr>
            <a:picLocks noChangeAspect="1"/>
          </p:cNvPicPr>
          <p:nvPr/>
        </p:nvPicPr>
        <p:blipFill rotWithShape="1">
          <a:blip r:embed="rId5">
            <a:extLst>
              <a:ext uri="{28A0092B-C50C-407E-A947-70E740481C1C}">
                <a14:useLocalDpi xmlns:a14="http://schemas.microsoft.com/office/drawing/2010/main" val="0"/>
              </a:ext>
            </a:extLst>
          </a:blip>
          <a:srcRect t="3742" b="12590"/>
          <a:stretch/>
        </p:blipFill>
        <p:spPr>
          <a:xfrm>
            <a:off x="6536869" y="2610880"/>
            <a:ext cx="1860884" cy="3260532"/>
          </a:xfrm>
          <a:prstGeom prst="rect">
            <a:avLst/>
          </a:prstGeom>
        </p:spPr>
      </p:pic>
      <p:sp>
        <p:nvSpPr>
          <p:cNvPr id="5" name="CuadroTexto 4"/>
          <p:cNvSpPr txBox="1"/>
          <p:nvPr/>
        </p:nvSpPr>
        <p:spPr>
          <a:xfrm>
            <a:off x="550862" y="2245895"/>
            <a:ext cx="5595238" cy="4524315"/>
          </a:xfrm>
          <a:prstGeom prst="rect">
            <a:avLst/>
          </a:prstGeom>
          <a:noFill/>
        </p:spPr>
        <p:txBody>
          <a:bodyPr wrap="square" rtlCol="0">
            <a:spAutoFit/>
          </a:bodyPr>
          <a:lstStyle/>
          <a:p>
            <a:pPr marL="285750" indent="-285750">
              <a:buFont typeface="Courier New" panose="02070309020205020404" pitchFamily="49" charset="0"/>
              <a:buChar char="o"/>
            </a:pPr>
            <a:r>
              <a:rPr lang="es-ES" dirty="0"/>
              <a:t>Objetivo: incitar a los/as pacientes a </a:t>
            </a:r>
            <a:r>
              <a:rPr lang="es-ES" b="1" dirty="0"/>
              <a:t>practicar ejercicio físico </a:t>
            </a:r>
            <a:r>
              <a:rPr lang="es-ES" dirty="0"/>
              <a:t>de manera regular.</a:t>
            </a:r>
          </a:p>
          <a:p>
            <a:pPr marL="285750" indent="-285750">
              <a:buFont typeface="Courier New" panose="02070309020205020404" pitchFamily="49" charset="0"/>
              <a:buChar char="o"/>
            </a:pPr>
            <a:endParaRPr lang="es-ES" dirty="0"/>
          </a:p>
          <a:p>
            <a:pPr marL="285750" indent="-285750">
              <a:buFont typeface="Courier New" panose="02070309020205020404" pitchFamily="49" charset="0"/>
              <a:buChar char="o"/>
            </a:pPr>
            <a:r>
              <a:rPr lang="es-ES" dirty="0"/>
              <a:t>Diferencias entre actividad </a:t>
            </a:r>
            <a:r>
              <a:rPr lang="es-ES" b="1" dirty="0"/>
              <a:t>vigorosa y moderada</a:t>
            </a:r>
            <a:r>
              <a:rPr lang="es-ES" dirty="0"/>
              <a:t>.</a:t>
            </a:r>
          </a:p>
          <a:p>
            <a:pPr marL="285750" indent="-285750">
              <a:buFont typeface="Courier New" panose="02070309020205020404" pitchFamily="49" charset="0"/>
              <a:buChar char="o"/>
            </a:pPr>
            <a:endParaRPr lang="es-ES" dirty="0"/>
          </a:p>
          <a:p>
            <a:pPr marL="285750" indent="-285750">
              <a:buFont typeface="Courier New" panose="02070309020205020404" pitchFamily="49" charset="0"/>
              <a:buChar char="o"/>
            </a:pPr>
            <a:r>
              <a:rPr lang="es-ES" b="1" dirty="0"/>
              <a:t>Formulario actividad física</a:t>
            </a:r>
            <a:r>
              <a:rPr lang="es-ES" dirty="0"/>
              <a:t>.</a:t>
            </a:r>
          </a:p>
          <a:p>
            <a:pPr marL="285750" indent="-285750">
              <a:buFont typeface="Courier New" panose="02070309020205020404" pitchFamily="49" charset="0"/>
              <a:buChar char="o"/>
            </a:pPr>
            <a:endParaRPr lang="es-ES" dirty="0"/>
          </a:p>
          <a:p>
            <a:pPr marL="285750" indent="-285750">
              <a:buFont typeface="Courier New" panose="02070309020205020404" pitchFamily="49" charset="0"/>
              <a:buChar char="o"/>
            </a:pPr>
            <a:r>
              <a:rPr lang="es-ES" dirty="0"/>
              <a:t>El/la paciente escoge las </a:t>
            </a:r>
            <a:r>
              <a:rPr lang="es-ES" b="1" dirty="0"/>
              <a:t>actividades y la fecha para ponerlas en práctica</a:t>
            </a:r>
            <a:r>
              <a:rPr lang="es-ES" dirty="0"/>
              <a:t>. </a:t>
            </a:r>
          </a:p>
          <a:p>
            <a:pPr marL="285750" indent="-285750">
              <a:buFont typeface="Courier New" panose="02070309020205020404" pitchFamily="49" charset="0"/>
              <a:buChar char="o"/>
            </a:pPr>
            <a:endParaRPr lang="es-ES" dirty="0"/>
          </a:p>
          <a:p>
            <a:pPr marL="285750" indent="-285750">
              <a:buFont typeface="Courier New" panose="02070309020205020404" pitchFamily="49" charset="0"/>
              <a:buChar char="o"/>
            </a:pPr>
            <a:r>
              <a:rPr lang="es-ES" b="1" dirty="0"/>
              <a:t>Avisos 10 minutos </a:t>
            </a:r>
            <a:r>
              <a:rPr lang="es-ES" dirty="0"/>
              <a:t>antes de la actividad programada.</a:t>
            </a:r>
          </a:p>
          <a:p>
            <a:pPr marL="285750" indent="-285750">
              <a:buFont typeface="Courier New" panose="02070309020205020404" pitchFamily="49" charset="0"/>
              <a:buChar char="o"/>
            </a:pPr>
            <a:endParaRPr lang="es-ES" dirty="0"/>
          </a:p>
          <a:p>
            <a:pPr marL="285750" indent="-285750">
              <a:buFont typeface="Courier New" panose="02070309020205020404" pitchFamily="49" charset="0"/>
              <a:buChar char="o"/>
            </a:pPr>
            <a:r>
              <a:rPr lang="es-ES" b="1" dirty="0"/>
              <a:t>Revisión semanal</a:t>
            </a:r>
            <a:r>
              <a:rPr lang="es-ES" dirty="0"/>
              <a:t> de los objetivos propuestos.</a:t>
            </a:r>
          </a:p>
          <a:p>
            <a:pPr marL="285750" indent="-285750">
              <a:buFont typeface="Courier New" panose="02070309020205020404" pitchFamily="49" charset="0"/>
              <a:buChar char="o"/>
            </a:pPr>
            <a:endParaRPr lang="es-ES" dirty="0"/>
          </a:p>
          <a:p>
            <a:pPr marL="285750" indent="-285750">
              <a:buFont typeface="Courier New" panose="02070309020205020404" pitchFamily="49" charset="0"/>
              <a:buChar char="o"/>
            </a:pPr>
            <a:r>
              <a:rPr lang="es-ES" b="1" dirty="0"/>
              <a:t>Herramientas</a:t>
            </a:r>
            <a:r>
              <a:rPr lang="es-ES" dirty="0"/>
              <a:t>, que consta de </a:t>
            </a:r>
            <a:r>
              <a:rPr lang="es-ES" b="1" dirty="0"/>
              <a:t>ejercicios y estiramientos para hacer en casa</a:t>
            </a:r>
            <a:r>
              <a:rPr lang="es-ES" dirty="0"/>
              <a:t>.</a:t>
            </a:r>
          </a:p>
        </p:txBody>
      </p:sp>
      <p:sp>
        <p:nvSpPr>
          <p:cNvPr id="12" name="Título 1">
            <a:extLst>
              <a:ext uri="{FF2B5EF4-FFF2-40B4-BE49-F238E27FC236}">
                <a16:creationId xmlns:a16="http://schemas.microsoft.com/office/drawing/2014/main" id="{1E783627-C437-4ADA-93E3-333ECCF619CE}"/>
              </a:ext>
            </a:extLst>
          </p:cNvPr>
          <p:cNvSpPr txBox="1">
            <a:spLocks/>
          </p:cNvSpPr>
          <p:nvPr/>
        </p:nvSpPr>
        <p:spPr>
          <a:xfrm>
            <a:off x="550862" y="242178"/>
            <a:ext cx="8042276" cy="884187"/>
          </a:xfrm>
          <a:prstGeom prst="rect">
            <a:avLst/>
          </a:prstGeom>
          <a:ln w="38100">
            <a:solidFill>
              <a:srgbClr val="62C9AE"/>
            </a:solidFill>
          </a:ln>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b="1" dirty="0">
                <a:ln w="22225">
                  <a:solidFill>
                    <a:schemeClr val="tx1">
                      <a:lumMod val="85000"/>
                      <a:lumOff val="15000"/>
                    </a:schemeClr>
                  </a:solidFill>
                  <a:prstDash val="solid"/>
                </a:ln>
                <a:solidFill>
                  <a:schemeClr val="bg1">
                    <a:lumMod val="50000"/>
                  </a:schemeClr>
                </a:solidFill>
              </a:rPr>
              <a:t>APP-PACIENTE</a:t>
            </a:r>
          </a:p>
        </p:txBody>
      </p:sp>
    </p:spTree>
    <p:extLst>
      <p:ext uri="{BB962C8B-B14F-4D97-AF65-F5344CB8AC3E}">
        <p14:creationId xmlns:p14="http://schemas.microsoft.com/office/powerpoint/2010/main" val="3967391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3">
            <a:clrChange>
              <a:clrFrom>
                <a:srgbClr val="F5F5F5"/>
              </a:clrFrom>
              <a:clrTo>
                <a:srgbClr val="F5F5F5">
                  <a:alpha val="0"/>
                </a:srgbClr>
              </a:clrTo>
            </a:clrChange>
            <a:extLst>
              <a:ext uri="{28A0092B-C50C-407E-A947-70E740481C1C}">
                <a14:useLocalDpi xmlns:a14="http://schemas.microsoft.com/office/drawing/2010/main" val="0"/>
              </a:ext>
            </a:extLst>
          </a:blip>
          <a:srcRect l="2812" t="14814" r="72167" b="69383"/>
          <a:stretch/>
        </p:blipFill>
        <p:spPr>
          <a:xfrm>
            <a:off x="0" y="5817906"/>
            <a:ext cx="791814" cy="889053"/>
          </a:xfrm>
          <a:prstGeom prst="rect">
            <a:avLst/>
          </a:prstGeom>
        </p:spPr>
      </p:pic>
      <p:sp>
        <p:nvSpPr>
          <p:cNvPr id="8" name="Título 1"/>
          <p:cNvSpPr txBox="1">
            <a:spLocks/>
          </p:cNvSpPr>
          <p:nvPr/>
        </p:nvSpPr>
        <p:spPr>
          <a:xfrm>
            <a:off x="708748" y="409044"/>
            <a:ext cx="7719260" cy="859282"/>
          </a:xfrm>
          <a:prstGeom prst="rect">
            <a:avLst/>
          </a:prstGeom>
          <a:ln w="38100">
            <a:solidFill>
              <a:srgbClr val="62C9AE"/>
            </a:solidFill>
          </a:ln>
        </p:spPr>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s-ES" sz="2800" b="0" i="0" u="none" strike="noStrike" kern="1200" cap="none" spc="0" normalizeH="0" baseline="0" noProof="0" dirty="0">
              <a:ln w="0"/>
              <a:solidFill>
                <a:schemeClr val="accent1"/>
              </a:solidFill>
              <a:effectLst>
                <a:outerShdw blurRad="38100" dist="25400" dir="5400000" algn="ctr" rotWithShape="0">
                  <a:srgbClr val="6E747A">
                    <a:alpha val="43000"/>
                  </a:srgbClr>
                </a:outerShdw>
              </a:effectLst>
              <a:uLnTx/>
              <a:uFillTx/>
              <a:latin typeface="+mj-lt"/>
              <a:ea typeface="+mj-ea"/>
              <a:cs typeface="+mj-cs"/>
            </a:endParaRPr>
          </a:p>
        </p:txBody>
      </p:sp>
      <p:sp>
        <p:nvSpPr>
          <p:cNvPr id="9" name="8 Rectángulo"/>
          <p:cNvSpPr/>
          <p:nvPr/>
        </p:nvSpPr>
        <p:spPr>
          <a:xfrm>
            <a:off x="981586" y="533717"/>
            <a:ext cx="7120530" cy="646331"/>
          </a:xfrm>
          <a:prstGeom prst="rect">
            <a:avLst/>
          </a:prstGeom>
        </p:spPr>
        <p:txBody>
          <a:bodyPr wrap="square">
            <a:spAutoFit/>
          </a:bodyPr>
          <a:lstStyle/>
          <a:p>
            <a:pPr lvl="0" defTabSz="914400">
              <a:spcBef>
                <a:spcPct val="0"/>
              </a:spcBef>
              <a:defRPr/>
            </a:pPr>
            <a:r>
              <a:rPr lang="es-ES" sz="3600" b="1" dirty="0">
                <a:ln w="22225">
                  <a:solidFill>
                    <a:schemeClr val="tx1">
                      <a:lumMod val="85000"/>
                      <a:lumOff val="15000"/>
                    </a:schemeClr>
                  </a:solidFill>
                  <a:prstDash val="solid"/>
                </a:ln>
                <a:solidFill>
                  <a:schemeClr val="bg1">
                    <a:lumMod val="50000"/>
                  </a:schemeClr>
                </a:solidFill>
              </a:rPr>
              <a:t>Programa de prevención depresión</a:t>
            </a:r>
          </a:p>
        </p:txBody>
      </p:sp>
      <p:sp>
        <p:nvSpPr>
          <p:cNvPr id="3" name="Flecha derecha 2"/>
          <p:cNvSpPr/>
          <p:nvPr/>
        </p:nvSpPr>
        <p:spPr>
          <a:xfrm>
            <a:off x="707435" y="2219441"/>
            <a:ext cx="7486998" cy="476250"/>
          </a:xfrm>
          <a:prstGeom prst="rightArrow">
            <a:avLst/>
          </a:prstGeom>
          <a:solidFill>
            <a:srgbClr val="62C9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CuadroTexto 3"/>
          <p:cNvSpPr txBox="1"/>
          <p:nvPr/>
        </p:nvSpPr>
        <p:spPr>
          <a:xfrm>
            <a:off x="494773" y="3769126"/>
            <a:ext cx="1456814" cy="1477328"/>
          </a:xfrm>
          <a:prstGeom prst="rect">
            <a:avLst/>
          </a:prstGeom>
          <a:noFill/>
        </p:spPr>
        <p:txBody>
          <a:bodyPr wrap="square" rtlCol="0">
            <a:spAutoFit/>
          </a:bodyPr>
          <a:lstStyle/>
          <a:p>
            <a:pPr algn="ctr"/>
            <a:r>
              <a:rPr lang="es-ES" b="1" dirty="0" smtClean="0"/>
              <a:t>MÉDICO/A</a:t>
            </a:r>
          </a:p>
          <a:p>
            <a:pPr algn="ctr"/>
            <a:r>
              <a:rPr lang="es-ES" dirty="0" smtClean="0"/>
              <a:t>Consulta habitual</a:t>
            </a:r>
          </a:p>
          <a:p>
            <a:pPr algn="ctr"/>
            <a:endParaRPr lang="es-ES" dirty="0" smtClean="0"/>
          </a:p>
          <a:p>
            <a:pPr algn="ctr"/>
            <a:endParaRPr lang="es-ES" dirty="0"/>
          </a:p>
        </p:txBody>
      </p:sp>
      <p:pic>
        <p:nvPicPr>
          <p:cNvPr id="10" name="Imagen 9" descr="consulta-mayor-maxi-bearzi.jpg"/>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a:off x="488007" y="2682406"/>
            <a:ext cx="1352897" cy="984276"/>
          </a:xfrm>
          <a:prstGeom prst="rect">
            <a:avLst/>
          </a:prstGeom>
        </p:spPr>
      </p:pic>
      <p:sp>
        <p:nvSpPr>
          <p:cNvPr id="12" name="CuadroTexto 11"/>
          <p:cNvSpPr txBox="1"/>
          <p:nvPr/>
        </p:nvSpPr>
        <p:spPr>
          <a:xfrm>
            <a:off x="3005666" y="1449238"/>
            <a:ext cx="3095876" cy="369332"/>
          </a:xfrm>
          <a:prstGeom prst="rect">
            <a:avLst/>
          </a:prstGeom>
          <a:noFill/>
        </p:spPr>
        <p:txBody>
          <a:bodyPr wrap="square" rtlCol="0">
            <a:spAutoFit/>
          </a:bodyPr>
          <a:lstStyle/>
          <a:p>
            <a:r>
              <a:rPr lang="es-ES" dirty="0" smtClean="0"/>
              <a:t>Proceso de reclutamiento</a:t>
            </a:r>
            <a:endParaRPr lang="es-ES" dirty="0"/>
          </a:p>
        </p:txBody>
      </p:sp>
    </p:spTree>
    <p:extLst>
      <p:ext uri="{BB962C8B-B14F-4D97-AF65-F5344CB8AC3E}">
        <p14:creationId xmlns:p14="http://schemas.microsoft.com/office/powerpoint/2010/main" val="3754898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rotWithShape="1">
          <a:blip r:embed="rId3">
            <a:clrChange>
              <a:clrFrom>
                <a:srgbClr val="F5F5F5"/>
              </a:clrFrom>
              <a:clrTo>
                <a:srgbClr val="F5F5F5">
                  <a:alpha val="0"/>
                </a:srgbClr>
              </a:clrTo>
            </a:clrChange>
            <a:extLst>
              <a:ext uri="{28A0092B-C50C-407E-A947-70E740481C1C}">
                <a14:useLocalDpi xmlns:a14="http://schemas.microsoft.com/office/drawing/2010/main" val="0"/>
              </a:ext>
            </a:extLst>
          </a:blip>
          <a:srcRect l="2812" t="14814" r="72167" b="69383"/>
          <a:stretch/>
        </p:blipFill>
        <p:spPr>
          <a:xfrm>
            <a:off x="0" y="5817906"/>
            <a:ext cx="791814" cy="889053"/>
          </a:xfrm>
          <a:prstGeom prst="rect">
            <a:avLst/>
          </a:prstGeom>
        </p:spPr>
      </p:pic>
      <p:pic>
        <p:nvPicPr>
          <p:cNvPr id="8" name="Imagen 7"/>
          <p:cNvPicPr>
            <a:picLocks noChangeAspect="1"/>
          </p:cNvPicPr>
          <p:nvPr/>
        </p:nvPicPr>
        <p:blipFill>
          <a:blip r:embed="rId4">
            <a:duotone>
              <a:prstClr val="black"/>
              <a:srgbClr val="979797">
                <a:tint val="45000"/>
                <a:satMod val="400000"/>
              </a:srgbClr>
            </a:duotone>
            <a:extLst>
              <a:ext uri="{28A0092B-C50C-407E-A947-70E740481C1C}">
                <a14:useLocalDpi xmlns:a14="http://schemas.microsoft.com/office/drawing/2010/main" val="0"/>
              </a:ext>
            </a:extLst>
          </a:blip>
          <a:stretch>
            <a:fillRect/>
          </a:stretch>
        </p:blipFill>
        <p:spPr>
          <a:xfrm>
            <a:off x="6341485" y="2013799"/>
            <a:ext cx="2251653" cy="4503305"/>
          </a:xfrm>
          <a:prstGeom prst="rect">
            <a:avLst/>
          </a:prstGeom>
          <a:noFill/>
        </p:spPr>
      </p:pic>
      <p:sp>
        <p:nvSpPr>
          <p:cNvPr id="6"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2" name="Rectángulo redondeado 1"/>
          <p:cNvSpPr/>
          <p:nvPr/>
        </p:nvSpPr>
        <p:spPr>
          <a:xfrm>
            <a:off x="550862" y="1556084"/>
            <a:ext cx="3732060" cy="457715"/>
          </a:xfrm>
          <a:prstGeom prst="roundRect">
            <a:avLst/>
          </a:prstGeom>
          <a:solidFill>
            <a:srgbClr val="62C9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dirty="0"/>
              <a:t>Módulo: Trabajo con Pensamientos</a:t>
            </a:r>
          </a:p>
        </p:txBody>
      </p:sp>
      <p:sp>
        <p:nvSpPr>
          <p:cNvPr id="4" name="CuadroTexto 3"/>
          <p:cNvSpPr txBox="1"/>
          <p:nvPr/>
        </p:nvSpPr>
        <p:spPr>
          <a:xfrm>
            <a:off x="550862" y="2414647"/>
            <a:ext cx="5657433" cy="3970318"/>
          </a:xfrm>
          <a:prstGeom prst="rect">
            <a:avLst/>
          </a:prstGeom>
          <a:noFill/>
        </p:spPr>
        <p:txBody>
          <a:bodyPr wrap="square" rtlCol="0">
            <a:spAutoFit/>
          </a:bodyPr>
          <a:lstStyle/>
          <a:p>
            <a:pPr marL="285750" indent="-285750">
              <a:buFont typeface="Courier New" panose="02070309020205020404" pitchFamily="49" charset="0"/>
              <a:buChar char="o"/>
            </a:pPr>
            <a:r>
              <a:rPr lang="es-ES" dirty="0"/>
              <a:t>Objetivo: </a:t>
            </a:r>
            <a:r>
              <a:rPr lang="es-ES" b="1" dirty="0"/>
              <a:t>cambiar el contenido y la forma de los pensamientos </a:t>
            </a:r>
            <a:r>
              <a:rPr lang="es-ES" dirty="0"/>
              <a:t>para que se sienta mejor.</a:t>
            </a:r>
          </a:p>
          <a:p>
            <a:pPr marL="285750" indent="-285750">
              <a:buFont typeface="Courier New" panose="02070309020205020404" pitchFamily="49" charset="0"/>
              <a:buChar char="o"/>
            </a:pPr>
            <a:endParaRPr lang="es-ES" dirty="0"/>
          </a:p>
          <a:p>
            <a:pPr marL="285750" indent="-285750">
              <a:buFont typeface="Courier New" panose="02070309020205020404" pitchFamily="49" charset="0"/>
              <a:buChar char="o"/>
            </a:pPr>
            <a:r>
              <a:rPr lang="es-ES" b="1" dirty="0"/>
              <a:t>Dos submódulos</a:t>
            </a:r>
            <a:r>
              <a:rPr lang="es-ES" dirty="0"/>
              <a:t>: </a:t>
            </a:r>
          </a:p>
          <a:p>
            <a:r>
              <a:rPr lang="es-ES" b="1" dirty="0"/>
              <a:t>	Pensar en Positivo</a:t>
            </a:r>
            <a:r>
              <a:rPr lang="es-ES" dirty="0"/>
              <a:t>, centrado eliminar las distorsiones 	cognitivas. </a:t>
            </a:r>
            <a:r>
              <a:rPr lang="es-ES" b="1" dirty="0"/>
              <a:t>Biblioteca de pensamientos</a:t>
            </a:r>
            <a:r>
              <a:rPr lang="es-ES" dirty="0"/>
              <a:t> con todos sus 	pensamientos trabajados.</a:t>
            </a:r>
          </a:p>
          <a:p>
            <a:r>
              <a:rPr lang="es-ES" b="1" dirty="0"/>
              <a:t>	Manejar preocupaciones,</a:t>
            </a:r>
            <a:r>
              <a:rPr lang="es-ES" dirty="0"/>
              <a:t> orientado a romper los 	automatismos negativos y crear nuevos hábitos de 	pensamiento.</a:t>
            </a:r>
          </a:p>
          <a:p>
            <a:pPr marL="285750" indent="-285750">
              <a:buFont typeface="Courier New" panose="02070309020205020404" pitchFamily="49" charset="0"/>
              <a:buChar char="o"/>
            </a:pPr>
            <a:endParaRPr lang="es-ES" dirty="0"/>
          </a:p>
          <a:p>
            <a:pPr marL="285750" indent="-285750">
              <a:buFont typeface="Courier New" panose="02070309020205020404" pitchFamily="49" charset="0"/>
              <a:buChar char="o"/>
            </a:pPr>
            <a:r>
              <a:rPr lang="es-ES" b="1" dirty="0"/>
              <a:t>Caja de los recursos: </a:t>
            </a:r>
            <a:r>
              <a:rPr lang="es-ES" dirty="0"/>
              <a:t>Bibliografía, ejercicios de relajación y meditación y ejercicios de control atencional</a:t>
            </a:r>
            <a:r>
              <a:rPr lang="es-ES" b="1" dirty="0"/>
              <a:t>. </a:t>
            </a:r>
            <a:endParaRPr lang="es-ES" dirty="0"/>
          </a:p>
        </p:txBody>
      </p:sp>
      <p:pic>
        <p:nvPicPr>
          <p:cNvPr id="9" name="Imagen 8"/>
          <p:cNvPicPr/>
          <p:nvPr/>
        </p:nvPicPr>
        <p:blipFill rotWithShape="1">
          <a:blip r:embed="rId5">
            <a:extLst>
              <a:ext uri="{28A0092B-C50C-407E-A947-70E740481C1C}">
                <a14:useLocalDpi xmlns:a14="http://schemas.microsoft.com/office/drawing/2010/main" val="0"/>
              </a:ext>
            </a:extLst>
          </a:blip>
          <a:srcRect b="2944"/>
          <a:stretch/>
        </p:blipFill>
        <p:spPr bwMode="auto">
          <a:xfrm>
            <a:off x="6535097" y="2625801"/>
            <a:ext cx="1864427" cy="3279300"/>
          </a:xfrm>
          <a:prstGeom prst="rect">
            <a:avLst/>
          </a:prstGeom>
          <a:ln>
            <a:solidFill>
              <a:schemeClr val="bg1">
                <a:lumMod val="50000"/>
              </a:schemeClr>
            </a:solidFill>
          </a:ln>
          <a:effectLst/>
        </p:spPr>
      </p:pic>
      <p:sp>
        <p:nvSpPr>
          <p:cNvPr id="12" name="Título 1">
            <a:extLst>
              <a:ext uri="{FF2B5EF4-FFF2-40B4-BE49-F238E27FC236}">
                <a16:creationId xmlns:a16="http://schemas.microsoft.com/office/drawing/2014/main" id="{E289582C-24CE-4549-A8A8-1F4AAABB84CD}"/>
              </a:ext>
            </a:extLst>
          </p:cNvPr>
          <p:cNvSpPr txBox="1">
            <a:spLocks/>
          </p:cNvSpPr>
          <p:nvPr/>
        </p:nvSpPr>
        <p:spPr>
          <a:xfrm>
            <a:off x="550862" y="242178"/>
            <a:ext cx="8042276" cy="884187"/>
          </a:xfrm>
          <a:prstGeom prst="rect">
            <a:avLst/>
          </a:prstGeom>
          <a:ln w="38100">
            <a:solidFill>
              <a:srgbClr val="62C9AE"/>
            </a:solidFill>
          </a:ln>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b="1" dirty="0">
                <a:ln w="22225">
                  <a:solidFill>
                    <a:schemeClr val="tx1">
                      <a:lumMod val="85000"/>
                      <a:lumOff val="15000"/>
                    </a:schemeClr>
                  </a:solidFill>
                  <a:prstDash val="solid"/>
                </a:ln>
                <a:solidFill>
                  <a:schemeClr val="bg1">
                    <a:lumMod val="50000"/>
                  </a:schemeClr>
                </a:solidFill>
              </a:rPr>
              <a:t>APP-PACIENTE</a:t>
            </a:r>
          </a:p>
        </p:txBody>
      </p:sp>
    </p:spTree>
    <p:extLst>
      <p:ext uri="{BB962C8B-B14F-4D97-AF65-F5344CB8AC3E}">
        <p14:creationId xmlns:p14="http://schemas.microsoft.com/office/powerpoint/2010/main" val="22782670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clrChange>
              <a:clrFrom>
                <a:srgbClr val="F5F5F5"/>
              </a:clrFrom>
              <a:clrTo>
                <a:srgbClr val="F5F5F5">
                  <a:alpha val="0"/>
                </a:srgbClr>
              </a:clrTo>
            </a:clrChange>
            <a:extLst>
              <a:ext uri="{28A0092B-C50C-407E-A947-70E740481C1C}">
                <a14:useLocalDpi xmlns:a14="http://schemas.microsoft.com/office/drawing/2010/main" val="0"/>
              </a:ext>
            </a:extLst>
          </a:blip>
          <a:srcRect l="2812" t="14814" r="72167" b="69383"/>
          <a:stretch/>
        </p:blipFill>
        <p:spPr>
          <a:xfrm>
            <a:off x="2318486" y="705852"/>
            <a:ext cx="4162524" cy="4673705"/>
          </a:xfrm>
          <a:prstGeom prst="rect">
            <a:avLst/>
          </a:prstGeom>
        </p:spPr>
      </p:pic>
    </p:spTree>
    <p:extLst>
      <p:ext uri="{BB962C8B-B14F-4D97-AF65-F5344CB8AC3E}">
        <p14:creationId xmlns:p14="http://schemas.microsoft.com/office/powerpoint/2010/main" val="4216323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08748" y="215312"/>
            <a:ext cx="7719260" cy="859282"/>
          </a:xfrm>
          <a:ln w="38100">
            <a:solidFill>
              <a:srgbClr val="62C9AE"/>
            </a:solidFill>
          </a:ln>
        </p:spPr>
        <p:txBody>
          <a:bodyPr anchor="ctr">
            <a:normAutofit/>
          </a:bodyPr>
          <a:lstStyle/>
          <a:p>
            <a:r>
              <a:rPr lang="es-ES" sz="3600" b="1" dirty="0">
                <a:ln w="22225">
                  <a:solidFill>
                    <a:schemeClr val="tx1">
                      <a:lumMod val="85000"/>
                      <a:lumOff val="15000"/>
                    </a:schemeClr>
                  </a:solidFill>
                  <a:prstDash val="solid"/>
                </a:ln>
                <a:solidFill>
                  <a:schemeClr val="bg1">
                    <a:lumMod val="50000"/>
                  </a:schemeClr>
                </a:solidFill>
              </a:rPr>
              <a:t>MÉDIC@/PACIENTE</a:t>
            </a:r>
          </a:p>
        </p:txBody>
      </p:sp>
      <p:pic>
        <p:nvPicPr>
          <p:cNvPr id="4" name="Imagen 3" descr="consulta-mayor-maxi-bearzi.jpg"/>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199378" y="1855059"/>
            <a:ext cx="3519507" cy="2560554"/>
          </a:xfrm>
          <a:prstGeom prst="rect">
            <a:avLst/>
          </a:prstGeom>
        </p:spPr>
      </p:pic>
      <p:sp>
        <p:nvSpPr>
          <p:cNvPr id="9" name="CuadroTexto 8"/>
          <p:cNvSpPr txBox="1"/>
          <p:nvPr/>
        </p:nvSpPr>
        <p:spPr>
          <a:xfrm>
            <a:off x="894258" y="4563507"/>
            <a:ext cx="2862546" cy="880369"/>
          </a:xfrm>
          <a:prstGeom prst="rect">
            <a:avLst/>
          </a:prstGeom>
          <a:noFill/>
        </p:spPr>
        <p:txBody>
          <a:bodyPr wrap="square" rtlCol="0">
            <a:spAutoFit/>
          </a:bodyPr>
          <a:lstStyle/>
          <a:p>
            <a:pPr marL="285750" indent="-285750" algn="ctr">
              <a:lnSpc>
                <a:spcPct val="150000"/>
              </a:lnSpc>
              <a:buFont typeface="Wingdings" charset="0"/>
              <a:buChar char="à"/>
            </a:pPr>
            <a:r>
              <a:rPr lang="es-ES" b="1" dirty="0">
                <a:sym typeface="Wingdings"/>
              </a:rPr>
              <a:t>Comprobación criterios de inclusión/exclusión</a:t>
            </a:r>
            <a:endParaRPr lang="es-ES" b="1" dirty="0"/>
          </a:p>
        </p:txBody>
      </p:sp>
      <p:pic>
        <p:nvPicPr>
          <p:cNvPr id="14" name="Imagen 13"/>
          <p:cNvPicPr>
            <a:picLocks noChangeAspect="1"/>
          </p:cNvPicPr>
          <p:nvPr/>
        </p:nvPicPr>
        <p:blipFill rotWithShape="1">
          <a:blip r:embed="rId4">
            <a:clrChange>
              <a:clrFrom>
                <a:srgbClr val="F5F5F5"/>
              </a:clrFrom>
              <a:clrTo>
                <a:srgbClr val="F5F5F5">
                  <a:alpha val="0"/>
                </a:srgbClr>
              </a:clrTo>
            </a:clrChange>
            <a:extLst>
              <a:ext uri="{28A0092B-C50C-407E-A947-70E740481C1C}">
                <a14:useLocalDpi xmlns:a14="http://schemas.microsoft.com/office/drawing/2010/main" val="0"/>
              </a:ext>
            </a:extLst>
          </a:blip>
          <a:srcRect l="2812" t="14814" r="72167" b="69383"/>
          <a:stretch/>
        </p:blipFill>
        <p:spPr>
          <a:xfrm>
            <a:off x="25878" y="5921418"/>
            <a:ext cx="791814" cy="889053"/>
          </a:xfrm>
          <a:prstGeom prst="rect">
            <a:avLst/>
          </a:prstGeom>
        </p:spPr>
      </p:pic>
      <p:sp>
        <p:nvSpPr>
          <p:cNvPr id="15" name="14 Llamada rectangular redondeada"/>
          <p:cNvSpPr/>
          <p:nvPr/>
        </p:nvSpPr>
        <p:spPr>
          <a:xfrm>
            <a:off x="4264146" y="1508760"/>
            <a:ext cx="4853976" cy="4686300"/>
          </a:xfrm>
          <a:prstGeom prst="wedgeRoundRectCallout">
            <a:avLst>
              <a:gd name="adj1" fmla="val -71027"/>
              <a:gd name="adj2" fmla="val -2708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600" b="1" i="1" dirty="0"/>
              <a:t>Le quería comentar que estoy participando en un </a:t>
            </a:r>
            <a:r>
              <a:rPr lang="es-ES" sz="1600" i="1" dirty="0"/>
              <a:t>estudio</a:t>
            </a:r>
            <a:r>
              <a:rPr lang="es-ES" sz="1600" b="1" i="1" dirty="0"/>
              <a:t> a nivel nacional </a:t>
            </a:r>
            <a:r>
              <a:rPr lang="es-ES" sz="1600" b="1" i="1" dirty="0">
                <a:solidFill>
                  <a:schemeClr val="tx1"/>
                </a:solidFill>
              </a:rPr>
              <a:t>para prevenir la depresión</a:t>
            </a:r>
            <a:r>
              <a:rPr lang="es-ES" sz="1600" b="1" i="1" dirty="0"/>
              <a:t> a través de un programa informático </a:t>
            </a:r>
            <a:r>
              <a:rPr lang="es-ES" sz="1600" b="1" i="1" dirty="0">
                <a:solidFill>
                  <a:schemeClr val="tx1"/>
                </a:solidFill>
              </a:rPr>
              <a:t>que se puede usar con su móvil o con el ordenador de su casa</a:t>
            </a:r>
            <a:r>
              <a:rPr lang="es-ES" sz="1600" b="1" i="1" dirty="0"/>
              <a:t>. </a:t>
            </a:r>
            <a:r>
              <a:rPr lang="es-ES" sz="1600" b="1" i="1" dirty="0">
                <a:solidFill>
                  <a:schemeClr val="tx1"/>
                </a:solidFill>
              </a:rPr>
              <a:t>Su colaboración es muy importante </a:t>
            </a:r>
            <a:r>
              <a:rPr lang="es-ES" sz="1600" b="1" i="1" dirty="0"/>
              <a:t>y por ello </a:t>
            </a:r>
            <a:r>
              <a:rPr lang="es-ES" sz="1600" b="1" i="1" dirty="0">
                <a:solidFill>
                  <a:schemeClr val="tx1"/>
                </a:solidFill>
              </a:rPr>
              <a:t>me gustaría invitarle a participar </a:t>
            </a:r>
            <a:r>
              <a:rPr lang="es-ES" sz="1600" b="1" i="1" dirty="0"/>
              <a:t>en este estudio. Cuantas más personas voluntarias participen, mejor podremos ayudar a la gente a encontrarse mejor y más válidos serán los resultados de esta investigación. </a:t>
            </a:r>
          </a:p>
          <a:p>
            <a:pPr algn="just"/>
            <a:r>
              <a:rPr lang="es-ES" sz="1600" b="1" i="1" dirty="0"/>
              <a:t>En el caso de que desee participar, </a:t>
            </a:r>
            <a:r>
              <a:rPr lang="es-ES" sz="1600" b="1" i="1" dirty="0">
                <a:solidFill>
                  <a:schemeClr val="tx1"/>
                </a:solidFill>
              </a:rPr>
              <a:t>en la consulta 2 hay un entrevistador que le puede informar </a:t>
            </a:r>
            <a:r>
              <a:rPr lang="es-ES" sz="1600" b="1" i="1" dirty="0"/>
              <a:t>con más detalle sobre el estudio y pasarle un breve cuestionario que no le llevará más de 6 minutos. ¿</a:t>
            </a:r>
            <a:r>
              <a:rPr lang="es-ES" sz="1600" b="1" i="1" dirty="0">
                <a:solidFill>
                  <a:schemeClr val="tx1"/>
                </a:solidFill>
              </a:rPr>
              <a:t>Le gustaría colaborar con nosotras e ir a informarse</a:t>
            </a:r>
            <a:r>
              <a:rPr lang="es-ES" sz="1600" b="1" i="1" dirty="0"/>
              <a:t>?</a:t>
            </a:r>
            <a:endParaRPr lang="es-ES" sz="1600" b="1" dirty="0"/>
          </a:p>
        </p:txBody>
      </p:sp>
    </p:spTree>
    <p:extLst>
      <p:ext uri="{BB962C8B-B14F-4D97-AF65-F5344CB8AC3E}">
        <p14:creationId xmlns:p14="http://schemas.microsoft.com/office/powerpoint/2010/main" val="153049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3">
            <a:clrChange>
              <a:clrFrom>
                <a:srgbClr val="F5F5F5"/>
              </a:clrFrom>
              <a:clrTo>
                <a:srgbClr val="F5F5F5">
                  <a:alpha val="0"/>
                </a:srgbClr>
              </a:clrTo>
            </a:clrChange>
            <a:extLst>
              <a:ext uri="{28A0092B-C50C-407E-A947-70E740481C1C}">
                <a14:useLocalDpi xmlns:a14="http://schemas.microsoft.com/office/drawing/2010/main" val="0"/>
              </a:ext>
            </a:extLst>
          </a:blip>
          <a:srcRect l="2812" t="14814" r="72167" b="69383"/>
          <a:stretch/>
        </p:blipFill>
        <p:spPr>
          <a:xfrm>
            <a:off x="0" y="5817906"/>
            <a:ext cx="791814" cy="889053"/>
          </a:xfrm>
          <a:prstGeom prst="rect">
            <a:avLst/>
          </a:prstGeom>
        </p:spPr>
      </p:pic>
      <p:sp>
        <p:nvSpPr>
          <p:cNvPr id="8" name="Título 1"/>
          <p:cNvSpPr txBox="1">
            <a:spLocks/>
          </p:cNvSpPr>
          <p:nvPr/>
        </p:nvSpPr>
        <p:spPr>
          <a:xfrm>
            <a:off x="708748" y="409044"/>
            <a:ext cx="7719260" cy="859282"/>
          </a:xfrm>
          <a:prstGeom prst="rect">
            <a:avLst/>
          </a:prstGeom>
          <a:ln w="38100">
            <a:solidFill>
              <a:srgbClr val="62C9AE"/>
            </a:solidFill>
          </a:ln>
        </p:spPr>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s-ES" sz="2800" b="0" i="0" u="none" strike="noStrike" kern="1200" cap="none" spc="0" normalizeH="0" baseline="0" noProof="0" dirty="0">
              <a:ln w="0"/>
              <a:solidFill>
                <a:schemeClr val="accent1"/>
              </a:solidFill>
              <a:effectLst>
                <a:outerShdw blurRad="38100" dist="25400" dir="5400000" algn="ctr" rotWithShape="0">
                  <a:srgbClr val="6E747A">
                    <a:alpha val="43000"/>
                  </a:srgbClr>
                </a:outerShdw>
              </a:effectLst>
              <a:uLnTx/>
              <a:uFillTx/>
              <a:latin typeface="+mj-lt"/>
              <a:ea typeface="+mj-ea"/>
              <a:cs typeface="+mj-cs"/>
            </a:endParaRPr>
          </a:p>
        </p:txBody>
      </p:sp>
      <p:sp>
        <p:nvSpPr>
          <p:cNvPr id="9" name="8 Rectángulo"/>
          <p:cNvSpPr/>
          <p:nvPr/>
        </p:nvSpPr>
        <p:spPr>
          <a:xfrm>
            <a:off x="981586" y="533717"/>
            <a:ext cx="7120530" cy="646331"/>
          </a:xfrm>
          <a:prstGeom prst="rect">
            <a:avLst/>
          </a:prstGeom>
        </p:spPr>
        <p:txBody>
          <a:bodyPr wrap="square">
            <a:spAutoFit/>
          </a:bodyPr>
          <a:lstStyle/>
          <a:p>
            <a:pPr lvl="0" defTabSz="914400">
              <a:spcBef>
                <a:spcPct val="0"/>
              </a:spcBef>
              <a:defRPr/>
            </a:pPr>
            <a:r>
              <a:rPr lang="es-ES" sz="3600" b="1" dirty="0">
                <a:ln w="22225">
                  <a:solidFill>
                    <a:schemeClr val="tx1">
                      <a:lumMod val="85000"/>
                      <a:lumOff val="15000"/>
                    </a:schemeClr>
                  </a:solidFill>
                  <a:prstDash val="solid"/>
                </a:ln>
                <a:solidFill>
                  <a:schemeClr val="bg1">
                    <a:lumMod val="50000"/>
                  </a:schemeClr>
                </a:solidFill>
              </a:rPr>
              <a:t>Programa de prevención depresión</a:t>
            </a:r>
          </a:p>
        </p:txBody>
      </p:sp>
      <p:sp>
        <p:nvSpPr>
          <p:cNvPr id="3" name="Flecha derecha 2"/>
          <p:cNvSpPr/>
          <p:nvPr/>
        </p:nvSpPr>
        <p:spPr>
          <a:xfrm>
            <a:off x="707435" y="2219441"/>
            <a:ext cx="7486998" cy="476250"/>
          </a:xfrm>
          <a:prstGeom prst="rightArrow">
            <a:avLst/>
          </a:prstGeom>
          <a:solidFill>
            <a:srgbClr val="62C9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CuadroTexto 3"/>
          <p:cNvSpPr txBox="1"/>
          <p:nvPr/>
        </p:nvSpPr>
        <p:spPr>
          <a:xfrm>
            <a:off x="494773" y="3769126"/>
            <a:ext cx="1456814" cy="1477328"/>
          </a:xfrm>
          <a:prstGeom prst="rect">
            <a:avLst/>
          </a:prstGeom>
          <a:noFill/>
        </p:spPr>
        <p:txBody>
          <a:bodyPr wrap="square" rtlCol="0">
            <a:spAutoFit/>
          </a:bodyPr>
          <a:lstStyle/>
          <a:p>
            <a:pPr algn="ctr"/>
            <a:r>
              <a:rPr lang="es-ES" b="1" dirty="0" smtClean="0"/>
              <a:t>MÉDICO/A</a:t>
            </a:r>
          </a:p>
          <a:p>
            <a:pPr algn="ctr"/>
            <a:r>
              <a:rPr lang="es-ES" dirty="0" smtClean="0"/>
              <a:t>Consulta habitual</a:t>
            </a:r>
          </a:p>
          <a:p>
            <a:pPr algn="ctr"/>
            <a:endParaRPr lang="es-ES" dirty="0" smtClean="0"/>
          </a:p>
          <a:p>
            <a:pPr algn="ctr"/>
            <a:endParaRPr lang="es-ES" dirty="0"/>
          </a:p>
        </p:txBody>
      </p:sp>
      <p:pic>
        <p:nvPicPr>
          <p:cNvPr id="10" name="Imagen 9" descr="consulta-mayor-maxi-bearzi.jpg"/>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a:off x="488007" y="2682406"/>
            <a:ext cx="1352897" cy="984276"/>
          </a:xfrm>
          <a:prstGeom prst="rect">
            <a:avLst/>
          </a:prstGeom>
        </p:spPr>
      </p:pic>
      <p:pic>
        <p:nvPicPr>
          <p:cNvPr id="11" name="Imagen 10" descr="11.jpg"/>
          <p:cNvPicPr>
            <a:picLocks noChangeAspect="1"/>
          </p:cNvPicPr>
          <p:nvPr/>
        </p:nvPicPr>
        <p:blipFill>
          <a:blip r:embed="rId5">
            <a:alphaModFix amt="65000"/>
            <a:extLst>
              <a:ext uri="{28A0092B-C50C-407E-A947-70E740481C1C}">
                <a14:useLocalDpi xmlns:a14="http://schemas.microsoft.com/office/drawing/2010/main" val="0"/>
              </a:ext>
            </a:extLst>
          </a:blip>
          <a:stretch>
            <a:fillRect/>
          </a:stretch>
        </p:blipFill>
        <p:spPr>
          <a:xfrm>
            <a:off x="3818910" y="2763113"/>
            <a:ext cx="1181305" cy="733071"/>
          </a:xfrm>
          <a:prstGeom prst="rect">
            <a:avLst/>
          </a:prstGeom>
        </p:spPr>
      </p:pic>
      <p:sp>
        <p:nvSpPr>
          <p:cNvPr id="12" name="CuadroTexto 11"/>
          <p:cNvSpPr txBox="1"/>
          <p:nvPr/>
        </p:nvSpPr>
        <p:spPr>
          <a:xfrm>
            <a:off x="3028818" y="1597346"/>
            <a:ext cx="2826166" cy="369332"/>
          </a:xfrm>
          <a:prstGeom prst="rect">
            <a:avLst/>
          </a:prstGeom>
          <a:noFill/>
        </p:spPr>
        <p:txBody>
          <a:bodyPr wrap="square" rtlCol="0">
            <a:spAutoFit/>
          </a:bodyPr>
          <a:lstStyle/>
          <a:p>
            <a:r>
              <a:rPr lang="es-ES" dirty="0" smtClean="0"/>
              <a:t>Proceso de reclutamiento</a:t>
            </a:r>
            <a:endParaRPr lang="es-ES" dirty="0"/>
          </a:p>
        </p:txBody>
      </p:sp>
      <p:sp>
        <p:nvSpPr>
          <p:cNvPr id="13" name="CuadroTexto 12"/>
          <p:cNvSpPr txBox="1"/>
          <p:nvPr/>
        </p:nvSpPr>
        <p:spPr>
          <a:xfrm>
            <a:off x="3526605" y="3861459"/>
            <a:ext cx="1987282" cy="646331"/>
          </a:xfrm>
          <a:prstGeom prst="rect">
            <a:avLst/>
          </a:prstGeom>
          <a:noFill/>
        </p:spPr>
        <p:txBody>
          <a:bodyPr wrap="square" rtlCol="0">
            <a:spAutoFit/>
          </a:bodyPr>
          <a:lstStyle/>
          <a:p>
            <a:pPr algn="ctr"/>
            <a:r>
              <a:rPr lang="es-ES" b="1" dirty="0" smtClean="0"/>
              <a:t>ENTREVISTADOR/A</a:t>
            </a:r>
          </a:p>
          <a:p>
            <a:pPr algn="ctr"/>
            <a:r>
              <a:rPr lang="es-ES" dirty="0" smtClean="0"/>
              <a:t>Cribado</a:t>
            </a:r>
            <a:endParaRPr lang="es-ES" dirty="0"/>
          </a:p>
        </p:txBody>
      </p:sp>
      <p:sp>
        <p:nvSpPr>
          <p:cNvPr id="17" name="CuadroTexto 16"/>
          <p:cNvSpPr txBox="1"/>
          <p:nvPr/>
        </p:nvSpPr>
        <p:spPr>
          <a:xfrm>
            <a:off x="1939880" y="3741060"/>
            <a:ext cx="1586725" cy="646331"/>
          </a:xfrm>
          <a:prstGeom prst="rect">
            <a:avLst/>
          </a:prstGeom>
          <a:noFill/>
        </p:spPr>
        <p:txBody>
          <a:bodyPr wrap="square" rtlCol="0">
            <a:spAutoFit/>
          </a:bodyPr>
          <a:lstStyle/>
          <a:p>
            <a:r>
              <a:rPr lang="es-ES" b="1" dirty="0" smtClean="0">
                <a:solidFill>
                  <a:srgbClr val="00B050"/>
                </a:solidFill>
              </a:rPr>
              <a:t>SI    → </a:t>
            </a:r>
            <a:r>
              <a:rPr lang="es-ES" b="1" dirty="0" smtClean="0"/>
              <a:t>CANDIDATO/A</a:t>
            </a:r>
            <a:endParaRPr lang="es-ES" b="1" dirty="0"/>
          </a:p>
        </p:txBody>
      </p:sp>
      <p:sp>
        <p:nvSpPr>
          <p:cNvPr id="18" name="CuadroTexto 17"/>
          <p:cNvSpPr txBox="1"/>
          <p:nvPr/>
        </p:nvSpPr>
        <p:spPr>
          <a:xfrm>
            <a:off x="981586" y="4903625"/>
            <a:ext cx="1883365" cy="923330"/>
          </a:xfrm>
          <a:prstGeom prst="rect">
            <a:avLst/>
          </a:prstGeom>
          <a:noFill/>
        </p:spPr>
        <p:txBody>
          <a:bodyPr wrap="square" rtlCol="0">
            <a:spAutoFit/>
          </a:bodyPr>
          <a:lstStyle/>
          <a:p>
            <a:r>
              <a:rPr lang="es-ES" b="1" dirty="0" smtClean="0">
                <a:solidFill>
                  <a:srgbClr val="FF0000"/>
                </a:solidFill>
              </a:rPr>
              <a:t>NO </a:t>
            </a:r>
          </a:p>
          <a:p>
            <a:r>
              <a:rPr lang="es-ES" b="1" dirty="0" smtClean="0"/>
              <a:t>↓</a:t>
            </a:r>
          </a:p>
          <a:p>
            <a:r>
              <a:rPr lang="es-ES" b="1" dirty="0" smtClean="0"/>
              <a:t>DESCARTADO/A</a:t>
            </a:r>
            <a:endParaRPr lang="es-ES" b="1" dirty="0"/>
          </a:p>
        </p:txBody>
      </p:sp>
    </p:spTree>
    <p:extLst>
      <p:ext uri="{BB962C8B-B14F-4D97-AF65-F5344CB8AC3E}">
        <p14:creationId xmlns:p14="http://schemas.microsoft.com/office/powerpoint/2010/main" val="4179138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49275" y="236592"/>
            <a:ext cx="8042276" cy="884187"/>
          </a:xfrm>
          <a:ln w="38100">
            <a:solidFill>
              <a:srgbClr val="62C9AE"/>
            </a:solidFill>
          </a:ln>
          <a:effectLst>
            <a:outerShdw blurRad="50800" dist="38100" dir="2700000" algn="tl" rotWithShape="0">
              <a:srgbClr val="000000">
                <a:alpha val="43000"/>
              </a:srgbClr>
            </a:outerShdw>
          </a:effectLst>
        </p:spPr>
        <p:txBody>
          <a:bodyPr/>
          <a:lstStyle/>
          <a:p>
            <a:r>
              <a:rPr lang="es-ES" b="1" dirty="0">
                <a:ln w="22225">
                  <a:solidFill>
                    <a:schemeClr val="tx1">
                      <a:lumMod val="85000"/>
                      <a:lumOff val="15000"/>
                    </a:schemeClr>
                  </a:solidFill>
                  <a:prstDash val="solid"/>
                </a:ln>
                <a:solidFill>
                  <a:schemeClr val="bg1">
                    <a:lumMod val="50000"/>
                  </a:schemeClr>
                </a:solidFill>
              </a:rPr>
              <a:t>Ensayo principal </a:t>
            </a:r>
          </a:p>
        </p:txBody>
      </p:sp>
      <p:pic>
        <p:nvPicPr>
          <p:cNvPr id="9" name="Imagen 8"/>
          <p:cNvPicPr>
            <a:picLocks noChangeAspect="1"/>
          </p:cNvPicPr>
          <p:nvPr/>
        </p:nvPicPr>
        <p:blipFill rotWithShape="1">
          <a:blip r:embed="rId2">
            <a:clrChange>
              <a:clrFrom>
                <a:srgbClr val="F5F5F5"/>
              </a:clrFrom>
              <a:clrTo>
                <a:srgbClr val="F5F5F5">
                  <a:alpha val="0"/>
                </a:srgbClr>
              </a:clrTo>
            </a:clrChange>
            <a:extLst>
              <a:ext uri="{28A0092B-C50C-407E-A947-70E740481C1C}">
                <a14:useLocalDpi xmlns:a14="http://schemas.microsoft.com/office/drawing/2010/main" val="0"/>
              </a:ext>
            </a:extLst>
          </a:blip>
          <a:srcRect l="2812" t="14814" r="72167" b="69383"/>
          <a:stretch/>
        </p:blipFill>
        <p:spPr>
          <a:xfrm>
            <a:off x="17252" y="5947296"/>
            <a:ext cx="791814" cy="889053"/>
          </a:xfrm>
          <a:prstGeom prst="rect">
            <a:avLst/>
          </a:prstGeom>
        </p:spPr>
      </p:pic>
      <p:sp>
        <p:nvSpPr>
          <p:cNvPr id="10" name="Rectángulo 9"/>
          <p:cNvSpPr/>
          <p:nvPr/>
        </p:nvSpPr>
        <p:spPr>
          <a:xfrm>
            <a:off x="2524097" y="1447345"/>
            <a:ext cx="3794078" cy="436729"/>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Nuevo Candidato/a</a:t>
            </a:r>
          </a:p>
        </p:txBody>
      </p:sp>
      <p:sp>
        <p:nvSpPr>
          <p:cNvPr id="13" name="Rectángulo 12"/>
          <p:cNvSpPr/>
          <p:nvPr/>
        </p:nvSpPr>
        <p:spPr>
          <a:xfrm>
            <a:off x="2386996" y="2075107"/>
            <a:ext cx="1132764" cy="66209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sz="1400" dirty="0"/>
              <a:t>Información Personal</a:t>
            </a:r>
          </a:p>
        </p:txBody>
      </p:sp>
      <p:sp>
        <p:nvSpPr>
          <p:cNvPr id="16" name="Rectángulo 15"/>
          <p:cNvSpPr/>
          <p:nvPr/>
        </p:nvSpPr>
        <p:spPr>
          <a:xfrm>
            <a:off x="3806986" y="2737206"/>
            <a:ext cx="1228299" cy="571543"/>
          </a:xfrm>
          <a:prstGeom prst="rect">
            <a:avLst/>
          </a:prstGeom>
          <a:solidFill>
            <a:schemeClr val="accent2"/>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PHQ-9</a:t>
            </a:r>
          </a:p>
        </p:txBody>
      </p:sp>
      <p:sp>
        <p:nvSpPr>
          <p:cNvPr id="17" name="Rectángulo 16"/>
          <p:cNvSpPr/>
          <p:nvPr/>
        </p:nvSpPr>
        <p:spPr>
          <a:xfrm>
            <a:off x="5396096" y="3347701"/>
            <a:ext cx="1228299" cy="57154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a:t>Sin depresión</a:t>
            </a:r>
          </a:p>
        </p:txBody>
      </p:sp>
      <p:sp>
        <p:nvSpPr>
          <p:cNvPr id="18" name="Rectángulo 17"/>
          <p:cNvSpPr/>
          <p:nvPr/>
        </p:nvSpPr>
        <p:spPr>
          <a:xfrm>
            <a:off x="2291461" y="3324563"/>
            <a:ext cx="1228299" cy="57154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a:t>Con depresión</a:t>
            </a:r>
          </a:p>
        </p:txBody>
      </p:sp>
      <p:sp>
        <p:nvSpPr>
          <p:cNvPr id="19" name="Rectángulo 18"/>
          <p:cNvSpPr/>
          <p:nvPr/>
        </p:nvSpPr>
        <p:spPr>
          <a:xfrm>
            <a:off x="7070435" y="4802119"/>
            <a:ext cx="1228299" cy="57154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a:t>≥10%</a:t>
            </a:r>
          </a:p>
        </p:txBody>
      </p:sp>
      <p:sp>
        <p:nvSpPr>
          <p:cNvPr id="20" name="Rectángulo 19"/>
          <p:cNvSpPr/>
          <p:nvPr/>
        </p:nvSpPr>
        <p:spPr>
          <a:xfrm>
            <a:off x="6640531" y="5661524"/>
            <a:ext cx="2088108" cy="1025879"/>
          </a:xfrm>
          <a:prstGeom prst="rect">
            <a:avLst/>
          </a:prstGeom>
          <a:solidFill>
            <a:schemeClr val="tx2">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PACIENTE</a:t>
            </a:r>
          </a:p>
        </p:txBody>
      </p:sp>
      <p:sp>
        <p:nvSpPr>
          <p:cNvPr id="21" name="Rectángulo 20"/>
          <p:cNvSpPr/>
          <p:nvPr/>
        </p:nvSpPr>
        <p:spPr>
          <a:xfrm>
            <a:off x="2932166" y="5710509"/>
            <a:ext cx="1228299" cy="571543"/>
          </a:xfrm>
          <a:prstGeom prst="rect">
            <a:avLst/>
          </a:prstGeom>
          <a:solidFill>
            <a:srgbClr val="FF00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t>Candidato/a</a:t>
            </a:r>
          </a:p>
          <a:p>
            <a:pPr algn="ctr"/>
            <a:r>
              <a:rPr lang="es-ES" sz="1400" dirty="0"/>
              <a:t>Descartado/a</a:t>
            </a:r>
          </a:p>
        </p:txBody>
      </p:sp>
      <p:sp>
        <p:nvSpPr>
          <p:cNvPr id="22" name="Rectángulo 21"/>
          <p:cNvSpPr/>
          <p:nvPr/>
        </p:nvSpPr>
        <p:spPr>
          <a:xfrm>
            <a:off x="3933412" y="4853195"/>
            <a:ext cx="1228299" cy="57154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a:t>&lt; 10%</a:t>
            </a:r>
          </a:p>
        </p:txBody>
      </p:sp>
      <p:sp>
        <p:nvSpPr>
          <p:cNvPr id="23" name="Rectángulo 22"/>
          <p:cNvSpPr/>
          <p:nvPr/>
        </p:nvSpPr>
        <p:spPr>
          <a:xfrm>
            <a:off x="5396096" y="4245170"/>
            <a:ext cx="1228299" cy="571543"/>
          </a:xfrm>
          <a:prstGeom prst="rect">
            <a:avLst/>
          </a:prstGeom>
          <a:solidFill>
            <a:schemeClr val="accent2"/>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PredictD</a:t>
            </a:r>
          </a:p>
        </p:txBody>
      </p:sp>
      <p:sp>
        <p:nvSpPr>
          <p:cNvPr id="24" name="Rectángulo 23"/>
          <p:cNvSpPr/>
          <p:nvPr/>
        </p:nvSpPr>
        <p:spPr>
          <a:xfrm>
            <a:off x="1158697" y="4237398"/>
            <a:ext cx="1228299" cy="571543"/>
          </a:xfrm>
          <a:prstGeom prst="rect">
            <a:avLst/>
          </a:prstGeom>
          <a:solidFill>
            <a:srgbClr val="FF00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t>Candidato/a</a:t>
            </a:r>
          </a:p>
          <a:p>
            <a:pPr algn="ctr"/>
            <a:r>
              <a:rPr lang="es-ES" sz="1400" dirty="0"/>
              <a:t>Descartado/a</a:t>
            </a:r>
          </a:p>
        </p:txBody>
      </p:sp>
      <p:cxnSp>
        <p:nvCxnSpPr>
          <p:cNvPr id="25" name="Conector recto 24"/>
          <p:cNvCxnSpPr>
            <a:stCxn id="10" idx="2"/>
            <a:endCxn id="16" idx="0"/>
          </p:cNvCxnSpPr>
          <p:nvPr/>
        </p:nvCxnSpPr>
        <p:spPr>
          <a:xfrm>
            <a:off x="4421136" y="1884074"/>
            <a:ext cx="0" cy="853132"/>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Conector recto 26"/>
          <p:cNvCxnSpPr>
            <a:stCxn id="13" idx="3"/>
          </p:cNvCxnSpPr>
          <p:nvPr/>
        </p:nvCxnSpPr>
        <p:spPr>
          <a:xfrm flipV="1">
            <a:off x="3519760" y="2406156"/>
            <a:ext cx="901376"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Conector recto 28"/>
          <p:cNvCxnSpPr>
            <a:stCxn id="17" idx="2"/>
            <a:endCxn id="23" idx="0"/>
          </p:cNvCxnSpPr>
          <p:nvPr/>
        </p:nvCxnSpPr>
        <p:spPr>
          <a:xfrm>
            <a:off x="6010246" y="3919244"/>
            <a:ext cx="0" cy="325926"/>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Conector angular 30"/>
          <p:cNvCxnSpPr>
            <a:stCxn id="16" idx="1"/>
            <a:endCxn id="18" idx="0"/>
          </p:cNvCxnSpPr>
          <p:nvPr/>
        </p:nvCxnSpPr>
        <p:spPr>
          <a:xfrm rot="10800000" flipV="1">
            <a:off x="2905612" y="3022977"/>
            <a:ext cx="901375" cy="301585"/>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33" name="Conector angular 32"/>
          <p:cNvCxnSpPr>
            <a:stCxn id="16" idx="3"/>
            <a:endCxn id="17" idx="0"/>
          </p:cNvCxnSpPr>
          <p:nvPr/>
        </p:nvCxnSpPr>
        <p:spPr>
          <a:xfrm>
            <a:off x="5035285" y="3022978"/>
            <a:ext cx="974961" cy="324723"/>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35" name="Conector angular 34"/>
          <p:cNvCxnSpPr>
            <a:stCxn id="23" idx="1"/>
            <a:endCxn id="22" idx="0"/>
          </p:cNvCxnSpPr>
          <p:nvPr/>
        </p:nvCxnSpPr>
        <p:spPr>
          <a:xfrm rot="10800000" flipV="1">
            <a:off x="4547562" y="4530941"/>
            <a:ext cx="848534" cy="322253"/>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37" name="Conector angular 36"/>
          <p:cNvCxnSpPr>
            <a:stCxn id="23" idx="3"/>
            <a:endCxn id="19" idx="0"/>
          </p:cNvCxnSpPr>
          <p:nvPr/>
        </p:nvCxnSpPr>
        <p:spPr>
          <a:xfrm>
            <a:off x="6624395" y="4530942"/>
            <a:ext cx="1060190" cy="271177"/>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39" name="Conector angular 38"/>
          <p:cNvCxnSpPr>
            <a:stCxn id="22" idx="2"/>
            <a:endCxn id="21" idx="0"/>
          </p:cNvCxnSpPr>
          <p:nvPr/>
        </p:nvCxnSpPr>
        <p:spPr>
          <a:xfrm rot="5400000">
            <a:off x="3904054" y="5067000"/>
            <a:ext cx="285771" cy="1001246"/>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41" name="Conector angular 40"/>
          <p:cNvCxnSpPr>
            <a:stCxn id="18" idx="2"/>
            <a:endCxn id="24" idx="0"/>
          </p:cNvCxnSpPr>
          <p:nvPr/>
        </p:nvCxnSpPr>
        <p:spPr>
          <a:xfrm rot="5400000">
            <a:off x="2168583" y="3500370"/>
            <a:ext cx="341292" cy="1132764"/>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43" name="Conector recto 42"/>
          <p:cNvCxnSpPr>
            <a:stCxn id="19" idx="2"/>
          </p:cNvCxnSpPr>
          <p:nvPr/>
        </p:nvCxnSpPr>
        <p:spPr>
          <a:xfrm>
            <a:off x="7684585" y="5373662"/>
            <a:ext cx="0" cy="336847"/>
          </a:xfrm>
          <a:prstGeom prst="line">
            <a:avLst/>
          </a:prstGeom>
        </p:spPr>
        <p:style>
          <a:lnRef idx="1">
            <a:schemeClr val="accent1"/>
          </a:lnRef>
          <a:fillRef idx="0">
            <a:schemeClr val="accent1"/>
          </a:fillRef>
          <a:effectRef idx="0">
            <a:schemeClr val="accent1"/>
          </a:effectRef>
          <a:fontRef idx="minor">
            <a:schemeClr val="tx1"/>
          </a:fontRef>
        </p:style>
      </p:cxnSp>
      <p:pic>
        <p:nvPicPr>
          <p:cNvPr id="26" name="Imagen 25" descr="11.jpg"/>
          <p:cNvPicPr>
            <a:picLocks noChangeAspect="1"/>
          </p:cNvPicPr>
          <p:nvPr/>
        </p:nvPicPr>
        <p:blipFill>
          <a:blip r:embed="rId3">
            <a:alphaModFix amt="65000"/>
            <a:extLst>
              <a:ext uri="{28A0092B-C50C-407E-A947-70E740481C1C}">
                <a14:useLocalDpi xmlns:a14="http://schemas.microsoft.com/office/drawing/2010/main" val="0"/>
              </a:ext>
            </a:extLst>
          </a:blip>
          <a:stretch>
            <a:fillRect/>
          </a:stretch>
        </p:blipFill>
        <p:spPr>
          <a:xfrm>
            <a:off x="291617" y="1560424"/>
            <a:ext cx="1896321" cy="1176781"/>
          </a:xfrm>
          <a:prstGeom prst="rect">
            <a:avLst/>
          </a:prstGeom>
        </p:spPr>
      </p:pic>
    </p:spTree>
    <p:extLst>
      <p:ext uri="{BB962C8B-B14F-4D97-AF65-F5344CB8AC3E}">
        <p14:creationId xmlns:p14="http://schemas.microsoft.com/office/powerpoint/2010/main" val="76549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39"/>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37"/>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19"/>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43"/>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3">
            <a:clrChange>
              <a:clrFrom>
                <a:srgbClr val="F5F5F5"/>
              </a:clrFrom>
              <a:clrTo>
                <a:srgbClr val="F5F5F5">
                  <a:alpha val="0"/>
                </a:srgbClr>
              </a:clrTo>
            </a:clrChange>
            <a:extLst>
              <a:ext uri="{28A0092B-C50C-407E-A947-70E740481C1C}">
                <a14:useLocalDpi xmlns:a14="http://schemas.microsoft.com/office/drawing/2010/main" val="0"/>
              </a:ext>
            </a:extLst>
          </a:blip>
          <a:srcRect l="2812" t="14814" r="72167" b="69383"/>
          <a:stretch/>
        </p:blipFill>
        <p:spPr>
          <a:xfrm>
            <a:off x="0" y="5817906"/>
            <a:ext cx="791814" cy="889053"/>
          </a:xfrm>
          <a:prstGeom prst="rect">
            <a:avLst/>
          </a:prstGeom>
        </p:spPr>
      </p:pic>
      <p:sp>
        <p:nvSpPr>
          <p:cNvPr id="8" name="Título 1"/>
          <p:cNvSpPr txBox="1">
            <a:spLocks/>
          </p:cNvSpPr>
          <p:nvPr/>
        </p:nvSpPr>
        <p:spPr>
          <a:xfrm>
            <a:off x="708748" y="409044"/>
            <a:ext cx="7719260" cy="859282"/>
          </a:xfrm>
          <a:prstGeom prst="rect">
            <a:avLst/>
          </a:prstGeom>
          <a:ln w="38100">
            <a:solidFill>
              <a:srgbClr val="62C9AE"/>
            </a:solidFill>
          </a:ln>
        </p:spPr>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s-ES" sz="2800" b="0" i="0" u="none" strike="noStrike" kern="1200" cap="none" spc="0" normalizeH="0" baseline="0" noProof="0" dirty="0">
              <a:ln w="0"/>
              <a:solidFill>
                <a:schemeClr val="accent1"/>
              </a:solidFill>
              <a:effectLst>
                <a:outerShdw blurRad="38100" dist="25400" dir="5400000" algn="ctr" rotWithShape="0">
                  <a:srgbClr val="6E747A">
                    <a:alpha val="43000"/>
                  </a:srgbClr>
                </a:outerShdw>
              </a:effectLst>
              <a:uLnTx/>
              <a:uFillTx/>
              <a:latin typeface="+mj-lt"/>
              <a:ea typeface="+mj-ea"/>
              <a:cs typeface="+mj-cs"/>
            </a:endParaRPr>
          </a:p>
        </p:txBody>
      </p:sp>
      <p:sp>
        <p:nvSpPr>
          <p:cNvPr id="9" name="8 Rectángulo"/>
          <p:cNvSpPr/>
          <p:nvPr/>
        </p:nvSpPr>
        <p:spPr>
          <a:xfrm>
            <a:off x="981586" y="533717"/>
            <a:ext cx="7120530" cy="646331"/>
          </a:xfrm>
          <a:prstGeom prst="rect">
            <a:avLst/>
          </a:prstGeom>
        </p:spPr>
        <p:txBody>
          <a:bodyPr wrap="square">
            <a:spAutoFit/>
          </a:bodyPr>
          <a:lstStyle/>
          <a:p>
            <a:pPr lvl="0" defTabSz="914400">
              <a:spcBef>
                <a:spcPct val="0"/>
              </a:spcBef>
              <a:defRPr/>
            </a:pPr>
            <a:r>
              <a:rPr lang="es-ES" sz="3600" b="1" dirty="0">
                <a:ln w="22225">
                  <a:solidFill>
                    <a:schemeClr val="tx1">
                      <a:lumMod val="85000"/>
                      <a:lumOff val="15000"/>
                    </a:schemeClr>
                  </a:solidFill>
                  <a:prstDash val="solid"/>
                </a:ln>
                <a:solidFill>
                  <a:schemeClr val="bg1">
                    <a:lumMod val="50000"/>
                  </a:schemeClr>
                </a:solidFill>
              </a:rPr>
              <a:t>Programa de prevención depresión</a:t>
            </a:r>
          </a:p>
        </p:txBody>
      </p:sp>
      <p:sp>
        <p:nvSpPr>
          <p:cNvPr id="3" name="Flecha derecha 2"/>
          <p:cNvSpPr/>
          <p:nvPr/>
        </p:nvSpPr>
        <p:spPr>
          <a:xfrm>
            <a:off x="707435" y="2219441"/>
            <a:ext cx="7486998" cy="476250"/>
          </a:xfrm>
          <a:prstGeom prst="rightArrow">
            <a:avLst/>
          </a:prstGeom>
          <a:solidFill>
            <a:srgbClr val="62C9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CuadroTexto 3"/>
          <p:cNvSpPr txBox="1"/>
          <p:nvPr/>
        </p:nvSpPr>
        <p:spPr>
          <a:xfrm>
            <a:off x="494773" y="3769126"/>
            <a:ext cx="1456814" cy="1477328"/>
          </a:xfrm>
          <a:prstGeom prst="rect">
            <a:avLst/>
          </a:prstGeom>
          <a:noFill/>
        </p:spPr>
        <p:txBody>
          <a:bodyPr wrap="square" rtlCol="0">
            <a:spAutoFit/>
          </a:bodyPr>
          <a:lstStyle/>
          <a:p>
            <a:pPr algn="ctr"/>
            <a:r>
              <a:rPr lang="es-ES" b="1" dirty="0" smtClean="0"/>
              <a:t>MÉDICO/A</a:t>
            </a:r>
          </a:p>
          <a:p>
            <a:pPr algn="ctr"/>
            <a:r>
              <a:rPr lang="es-ES" dirty="0" smtClean="0"/>
              <a:t>Consulta habitual</a:t>
            </a:r>
          </a:p>
          <a:p>
            <a:pPr algn="ctr"/>
            <a:endParaRPr lang="es-ES" dirty="0" smtClean="0"/>
          </a:p>
          <a:p>
            <a:pPr algn="ctr"/>
            <a:endParaRPr lang="es-ES" dirty="0"/>
          </a:p>
        </p:txBody>
      </p:sp>
      <p:pic>
        <p:nvPicPr>
          <p:cNvPr id="10" name="Imagen 9" descr="consulta-mayor-maxi-bearzi.jpg"/>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a:off x="488007" y="2682406"/>
            <a:ext cx="1352897" cy="984276"/>
          </a:xfrm>
          <a:prstGeom prst="rect">
            <a:avLst/>
          </a:prstGeom>
        </p:spPr>
      </p:pic>
      <p:pic>
        <p:nvPicPr>
          <p:cNvPr id="11" name="Imagen 10" descr="11.jpg"/>
          <p:cNvPicPr>
            <a:picLocks noChangeAspect="1"/>
          </p:cNvPicPr>
          <p:nvPr/>
        </p:nvPicPr>
        <p:blipFill>
          <a:blip r:embed="rId5">
            <a:alphaModFix amt="65000"/>
            <a:extLst>
              <a:ext uri="{28A0092B-C50C-407E-A947-70E740481C1C}">
                <a14:useLocalDpi xmlns:a14="http://schemas.microsoft.com/office/drawing/2010/main" val="0"/>
              </a:ext>
            </a:extLst>
          </a:blip>
          <a:stretch>
            <a:fillRect/>
          </a:stretch>
        </p:blipFill>
        <p:spPr>
          <a:xfrm>
            <a:off x="3576280" y="2756962"/>
            <a:ext cx="1181305" cy="733071"/>
          </a:xfrm>
          <a:prstGeom prst="rect">
            <a:avLst/>
          </a:prstGeom>
        </p:spPr>
      </p:pic>
      <p:sp>
        <p:nvSpPr>
          <p:cNvPr id="12" name="CuadroTexto 11"/>
          <p:cNvSpPr txBox="1"/>
          <p:nvPr/>
        </p:nvSpPr>
        <p:spPr>
          <a:xfrm>
            <a:off x="3028818" y="1597346"/>
            <a:ext cx="2826166" cy="369332"/>
          </a:xfrm>
          <a:prstGeom prst="rect">
            <a:avLst/>
          </a:prstGeom>
          <a:noFill/>
        </p:spPr>
        <p:txBody>
          <a:bodyPr wrap="square" rtlCol="0">
            <a:spAutoFit/>
          </a:bodyPr>
          <a:lstStyle/>
          <a:p>
            <a:r>
              <a:rPr lang="es-ES" dirty="0" smtClean="0"/>
              <a:t>Proceso de reclutamiento</a:t>
            </a:r>
            <a:endParaRPr lang="es-ES" dirty="0"/>
          </a:p>
        </p:txBody>
      </p:sp>
      <p:sp>
        <p:nvSpPr>
          <p:cNvPr id="13" name="CuadroTexto 12"/>
          <p:cNvSpPr txBox="1"/>
          <p:nvPr/>
        </p:nvSpPr>
        <p:spPr>
          <a:xfrm>
            <a:off x="3415922" y="3769125"/>
            <a:ext cx="1987282" cy="646331"/>
          </a:xfrm>
          <a:prstGeom prst="rect">
            <a:avLst/>
          </a:prstGeom>
          <a:noFill/>
        </p:spPr>
        <p:txBody>
          <a:bodyPr wrap="square" rtlCol="0">
            <a:spAutoFit/>
          </a:bodyPr>
          <a:lstStyle/>
          <a:p>
            <a:pPr algn="ctr"/>
            <a:r>
              <a:rPr lang="es-ES" b="1" dirty="0" smtClean="0"/>
              <a:t>ENTREVISTADOR/A</a:t>
            </a:r>
          </a:p>
          <a:p>
            <a:pPr algn="ctr"/>
            <a:r>
              <a:rPr lang="es-ES" dirty="0" smtClean="0"/>
              <a:t>Cribado</a:t>
            </a:r>
            <a:endParaRPr lang="es-ES" dirty="0"/>
          </a:p>
        </p:txBody>
      </p:sp>
      <p:sp>
        <p:nvSpPr>
          <p:cNvPr id="21" name="CuadroTexto 20"/>
          <p:cNvSpPr txBox="1"/>
          <p:nvPr/>
        </p:nvSpPr>
        <p:spPr>
          <a:xfrm>
            <a:off x="4202318" y="4920700"/>
            <a:ext cx="1883365" cy="923330"/>
          </a:xfrm>
          <a:prstGeom prst="rect">
            <a:avLst/>
          </a:prstGeom>
          <a:noFill/>
        </p:spPr>
        <p:txBody>
          <a:bodyPr wrap="square" rtlCol="0">
            <a:spAutoFit/>
          </a:bodyPr>
          <a:lstStyle/>
          <a:p>
            <a:r>
              <a:rPr lang="es-ES" b="1" dirty="0" smtClean="0">
                <a:solidFill>
                  <a:srgbClr val="FF0000"/>
                </a:solidFill>
              </a:rPr>
              <a:t>NO </a:t>
            </a:r>
          </a:p>
          <a:p>
            <a:r>
              <a:rPr lang="es-ES" b="1" dirty="0" smtClean="0"/>
              <a:t>↓</a:t>
            </a:r>
          </a:p>
          <a:p>
            <a:r>
              <a:rPr lang="es-ES" b="1" dirty="0" smtClean="0"/>
              <a:t>DESCARTADO/A</a:t>
            </a:r>
            <a:endParaRPr lang="es-ES" b="1" dirty="0"/>
          </a:p>
        </p:txBody>
      </p:sp>
      <p:sp>
        <p:nvSpPr>
          <p:cNvPr id="22" name="CuadroTexto 21"/>
          <p:cNvSpPr txBox="1"/>
          <p:nvPr/>
        </p:nvSpPr>
        <p:spPr>
          <a:xfrm>
            <a:off x="5603015" y="3910514"/>
            <a:ext cx="1264524" cy="646331"/>
          </a:xfrm>
          <a:prstGeom prst="rect">
            <a:avLst/>
          </a:prstGeom>
          <a:noFill/>
        </p:spPr>
        <p:txBody>
          <a:bodyPr wrap="square" rtlCol="0">
            <a:spAutoFit/>
          </a:bodyPr>
          <a:lstStyle/>
          <a:p>
            <a:r>
              <a:rPr lang="es-ES" b="1" dirty="0" smtClean="0">
                <a:solidFill>
                  <a:srgbClr val="00B050"/>
                </a:solidFill>
              </a:rPr>
              <a:t>SI    → </a:t>
            </a:r>
            <a:r>
              <a:rPr lang="es-ES" b="1" dirty="0" smtClean="0"/>
              <a:t>PACIENTE</a:t>
            </a:r>
            <a:endParaRPr lang="es-ES" b="1" dirty="0"/>
          </a:p>
        </p:txBody>
      </p:sp>
      <p:sp>
        <p:nvSpPr>
          <p:cNvPr id="15" name="CuadroTexto 14"/>
          <p:cNvSpPr txBox="1"/>
          <p:nvPr/>
        </p:nvSpPr>
        <p:spPr>
          <a:xfrm>
            <a:off x="1951587" y="3783025"/>
            <a:ext cx="1586725" cy="646331"/>
          </a:xfrm>
          <a:prstGeom prst="rect">
            <a:avLst/>
          </a:prstGeom>
          <a:noFill/>
        </p:spPr>
        <p:txBody>
          <a:bodyPr wrap="square" rtlCol="0">
            <a:spAutoFit/>
          </a:bodyPr>
          <a:lstStyle/>
          <a:p>
            <a:r>
              <a:rPr lang="es-ES" b="1" dirty="0" smtClean="0">
                <a:solidFill>
                  <a:srgbClr val="00B050"/>
                </a:solidFill>
              </a:rPr>
              <a:t>SI    → </a:t>
            </a:r>
            <a:r>
              <a:rPr lang="es-ES" b="1" dirty="0" smtClean="0"/>
              <a:t>CANDIDATO/A</a:t>
            </a:r>
            <a:endParaRPr lang="es-ES" b="1" dirty="0"/>
          </a:p>
        </p:txBody>
      </p:sp>
      <p:pic>
        <p:nvPicPr>
          <p:cNvPr id="16" name="Imagen 15" descr="consulta-mayor-maxi-bearzi.jpg"/>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a:off x="6749219" y="2702127"/>
            <a:ext cx="1352897" cy="984276"/>
          </a:xfrm>
          <a:prstGeom prst="rect">
            <a:avLst/>
          </a:prstGeom>
        </p:spPr>
      </p:pic>
      <p:sp>
        <p:nvSpPr>
          <p:cNvPr id="19" name="CuadroTexto 18"/>
          <p:cNvSpPr txBox="1"/>
          <p:nvPr/>
        </p:nvSpPr>
        <p:spPr>
          <a:xfrm>
            <a:off x="6797427" y="3818181"/>
            <a:ext cx="2016281" cy="1754326"/>
          </a:xfrm>
          <a:prstGeom prst="rect">
            <a:avLst/>
          </a:prstGeom>
          <a:noFill/>
        </p:spPr>
        <p:txBody>
          <a:bodyPr wrap="square" rtlCol="0">
            <a:spAutoFit/>
          </a:bodyPr>
          <a:lstStyle/>
          <a:p>
            <a:pPr algn="ctr"/>
            <a:r>
              <a:rPr lang="es-ES" b="1" dirty="0" smtClean="0"/>
              <a:t>VISITA MÉDICO/A</a:t>
            </a:r>
          </a:p>
          <a:p>
            <a:pPr algn="ctr"/>
            <a:r>
              <a:rPr lang="es-ES" dirty="0" smtClean="0"/>
              <a:t>Entrevista semiestructurada de 15 minutos</a:t>
            </a:r>
          </a:p>
          <a:p>
            <a:pPr algn="ctr"/>
            <a:r>
              <a:rPr lang="es-ES" b="1" dirty="0" smtClean="0"/>
              <a:t>Validación PPP</a:t>
            </a:r>
          </a:p>
          <a:p>
            <a:pPr algn="ctr"/>
            <a:endParaRPr lang="es-ES" dirty="0"/>
          </a:p>
        </p:txBody>
      </p:sp>
    </p:spTree>
    <p:extLst>
      <p:ext uri="{BB962C8B-B14F-4D97-AF65-F5344CB8AC3E}">
        <p14:creationId xmlns:p14="http://schemas.microsoft.com/office/powerpoint/2010/main" val="404891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49275" y="236592"/>
            <a:ext cx="8042276" cy="884187"/>
          </a:xfrm>
          <a:ln w="38100">
            <a:solidFill>
              <a:srgbClr val="62C9AE"/>
            </a:solidFill>
          </a:ln>
          <a:effectLst/>
        </p:spPr>
        <p:txBody>
          <a:bodyPr/>
          <a:lstStyle/>
          <a:p>
            <a:r>
              <a:rPr lang="es-ES" b="1" dirty="0" smtClean="0">
                <a:ln w="22225">
                  <a:solidFill>
                    <a:schemeClr val="tx1">
                      <a:lumMod val="85000"/>
                      <a:lumOff val="15000"/>
                    </a:schemeClr>
                  </a:solidFill>
                  <a:prstDash val="solid"/>
                </a:ln>
                <a:solidFill>
                  <a:schemeClr val="bg1">
                    <a:lumMod val="50000"/>
                  </a:schemeClr>
                </a:solidFill>
              </a:rPr>
              <a:t>WEB MÉDICO/A</a:t>
            </a:r>
            <a:endParaRPr lang="es-ES" b="1" dirty="0">
              <a:ln w="22225">
                <a:solidFill>
                  <a:schemeClr val="tx1">
                    <a:lumMod val="85000"/>
                    <a:lumOff val="15000"/>
                  </a:schemeClr>
                </a:solidFill>
                <a:prstDash val="solid"/>
              </a:ln>
              <a:solidFill>
                <a:schemeClr val="bg1">
                  <a:lumMod val="50000"/>
                </a:schemeClr>
              </a:solidFill>
            </a:endParaRPr>
          </a:p>
        </p:txBody>
      </p:sp>
      <p:sp>
        <p:nvSpPr>
          <p:cNvPr id="3" name="Marcador de contenido 2"/>
          <p:cNvSpPr>
            <a:spLocks noGrp="1"/>
          </p:cNvSpPr>
          <p:nvPr>
            <p:ph idx="1"/>
          </p:nvPr>
        </p:nvSpPr>
        <p:spPr>
          <a:xfrm>
            <a:off x="549275" y="1475703"/>
            <a:ext cx="8042276" cy="5382297"/>
          </a:xfrm>
        </p:spPr>
        <p:txBody>
          <a:bodyPr>
            <a:normAutofit/>
          </a:bodyPr>
          <a:lstStyle/>
          <a:p>
            <a:pPr>
              <a:lnSpc>
                <a:spcPct val="150000"/>
              </a:lnSpc>
              <a:buFont typeface="Courier New" panose="02070309020205020404" pitchFamily="49" charset="0"/>
              <a:buChar char="o"/>
            </a:pPr>
            <a:endParaRPr lang="es-ES" sz="1000" dirty="0">
              <a:sym typeface="Wingdings"/>
            </a:endParaRPr>
          </a:p>
          <a:p>
            <a:pPr marL="685800" lvl="2" indent="0">
              <a:buNone/>
            </a:pPr>
            <a:endParaRPr lang="es-ES" b="1" dirty="0">
              <a:solidFill>
                <a:srgbClr val="2C7C9F"/>
              </a:solidFill>
              <a:sym typeface="Wingdings"/>
            </a:endParaRPr>
          </a:p>
          <a:p>
            <a:pPr marL="0" indent="0">
              <a:buNone/>
            </a:pPr>
            <a:endParaRPr lang="es-ES" b="1" dirty="0">
              <a:solidFill>
                <a:srgbClr val="2C7C9F"/>
              </a:solidFill>
              <a:sym typeface="Wingdings"/>
            </a:endParaRPr>
          </a:p>
        </p:txBody>
      </p:sp>
      <p:pic>
        <p:nvPicPr>
          <p:cNvPr id="9" name="Imagen 8"/>
          <p:cNvPicPr>
            <a:picLocks noChangeAspect="1"/>
          </p:cNvPicPr>
          <p:nvPr/>
        </p:nvPicPr>
        <p:blipFill rotWithShape="1">
          <a:blip r:embed="rId3">
            <a:clrChange>
              <a:clrFrom>
                <a:srgbClr val="F5F5F5"/>
              </a:clrFrom>
              <a:clrTo>
                <a:srgbClr val="F5F5F5">
                  <a:alpha val="0"/>
                </a:srgbClr>
              </a:clrTo>
            </a:clrChange>
            <a:extLst>
              <a:ext uri="{28A0092B-C50C-407E-A947-70E740481C1C}">
                <a14:useLocalDpi xmlns:a14="http://schemas.microsoft.com/office/drawing/2010/main" val="0"/>
              </a:ext>
            </a:extLst>
          </a:blip>
          <a:srcRect l="2812" t="14814" r="72167" b="69383"/>
          <a:stretch/>
        </p:blipFill>
        <p:spPr>
          <a:xfrm>
            <a:off x="0" y="5817906"/>
            <a:ext cx="791814" cy="889053"/>
          </a:xfrm>
          <a:prstGeom prst="rect">
            <a:avLst/>
          </a:prstGeom>
        </p:spPr>
      </p:pic>
      <p:pic>
        <p:nvPicPr>
          <p:cNvPr id="5"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1733" y="2819559"/>
            <a:ext cx="4563694" cy="2796464"/>
          </a:xfrm>
          <a:prstGeom prst="rect">
            <a:avLst/>
          </a:prstGeom>
        </p:spPr>
      </p:pic>
      <p:sp>
        <p:nvSpPr>
          <p:cNvPr id="7" name="Rectángulo 6"/>
          <p:cNvSpPr/>
          <p:nvPr/>
        </p:nvSpPr>
        <p:spPr>
          <a:xfrm>
            <a:off x="549275" y="1746043"/>
            <a:ext cx="7908919" cy="646331"/>
          </a:xfrm>
          <a:prstGeom prst="rect">
            <a:avLst/>
          </a:prstGeom>
        </p:spPr>
        <p:txBody>
          <a:bodyPr wrap="square">
            <a:spAutoFit/>
          </a:bodyPr>
          <a:lstStyle/>
          <a:p>
            <a:pPr marL="285750" indent="-285750">
              <a:buFont typeface="Courier New" panose="02070309020205020404" pitchFamily="49" charset="0"/>
              <a:buChar char="o"/>
            </a:pPr>
            <a:r>
              <a:rPr lang="es-ES" dirty="0">
                <a:latin typeface="Calibri" panose="020F0502020204030204" pitchFamily="34" charset="0"/>
                <a:ea typeface="Calibri" panose="020F0502020204030204" pitchFamily="34" charset="0"/>
                <a:cs typeface="Times New Roman" panose="02020603050405020304" pitchFamily="18" charset="0"/>
              </a:rPr>
              <a:t>El/la</a:t>
            </a:r>
            <a:r>
              <a:rPr lang="es-ES" b="1" dirty="0">
                <a:latin typeface="Calibri" panose="020F0502020204030204" pitchFamily="34" charset="0"/>
                <a:ea typeface="Calibri" panose="020F0502020204030204" pitchFamily="34" charset="0"/>
                <a:cs typeface="Times New Roman" panose="02020603050405020304" pitchFamily="18" charset="0"/>
              </a:rPr>
              <a:t> médico/a entra con su usuario/a </a:t>
            </a:r>
            <a:r>
              <a:rPr lang="es-ES" dirty="0">
                <a:latin typeface="Calibri" panose="020F0502020204030204" pitchFamily="34" charset="0"/>
                <a:ea typeface="Calibri" panose="020F0502020204030204" pitchFamily="34" charset="0"/>
                <a:cs typeface="Times New Roman" panose="02020603050405020304" pitchFamily="18" charset="0"/>
              </a:rPr>
              <a:t>(correo electrónico) y </a:t>
            </a:r>
            <a:r>
              <a:rPr lang="es-ES" b="1" dirty="0">
                <a:latin typeface="Calibri" panose="020F0502020204030204" pitchFamily="34" charset="0"/>
                <a:ea typeface="Calibri" panose="020F0502020204030204" pitchFamily="34" charset="0"/>
                <a:cs typeface="Times New Roman" panose="02020603050405020304" pitchFamily="18" charset="0"/>
              </a:rPr>
              <a:t>clave</a:t>
            </a:r>
            <a:r>
              <a:rPr lang="es-ES" dirty="0">
                <a:latin typeface="Calibri" panose="020F0502020204030204" pitchFamily="34" charset="0"/>
                <a:ea typeface="Calibri" panose="020F0502020204030204" pitchFamily="34" charset="0"/>
                <a:cs typeface="Times New Roman" panose="02020603050405020304" pitchFamily="18" charset="0"/>
              </a:rPr>
              <a:t> necesarias para acceder a la cuenta de médico/a</a:t>
            </a:r>
            <a:endParaRPr lang="es-ES" dirty="0"/>
          </a:p>
        </p:txBody>
      </p:sp>
      <p:pic>
        <p:nvPicPr>
          <p:cNvPr id="12" name="Imagen 11"/>
          <p:cNvPicPr/>
          <p:nvPr/>
        </p:nvPicPr>
        <p:blipFill>
          <a:blip r:embed="rId5" cstate="print">
            <a:extLst>
              <a:ext uri="{28A0092B-C50C-407E-A947-70E740481C1C}">
                <a14:useLocalDpi xmlns:a14="http://schemas.microsoft.com/office/drawing/2010/main" val="0"/>
              </a:ext>
            </a:extLst>
          </a:blip>
          <a:stretch>
            <a:fillRect/>
          </a:stretch>
        </p:blipFill>
        <p:spPr>
          <a:xfrm>
            <a:off x="4637089" y="2947916"/>
            <a:ext cx="3551567" cy="2403161"/>
          </a:xfrm>
          <a:prstGeom prst="rect">
            <a:avLst/>
          </a:prstGeom>
          <a:ln>
            <a:noFill/>
          </a:ln>
          <a:effectLst>
            <a:outerShdw blurRad="190500" algn="tl" rotWithShape="0">
              <a:srgbClr val="000000">
                <a:alpha val="70000"/>
              </a:srgbClr>
            </a:outerShdw>
          </a:effectLst>
        </p:spPr>
      </p:pic>
      <p:sp>
        <p:nvSpPr>
          <p:cNvPr id="8" name="Rectángulo 7"/>
          <p:cNvSpPr/>
          <p:nvPr/>
        </p:nvSpPr>
        <p:spPr>
          <a:xfrm>
            <a:off x="735694" y="2686080"/>
            <a:ext cx="3834719" cy="2269467"/>
          </a:xfrm>
          <a:prstGeom prst="rect">
            <a:avLst/>
          </a:prstGeom>
        </p:spPr>
        <p:txBody>
          <a:bodyPr wrap="square">
            <a:spAutoFit/>
          </a:bodyPr>
          <a:lstStyle/>
          <a:p>
            <a:pPr algn="just">
              <a:lnSpc>
                <a:spcPct val="107000"/>
              </a:lnSpc>
              <a:spcAft>
                <a:spcPts val="800"/>
              </a:spcAft>
            </a:pPr>
            <a:r>
              <a:rPr lang="es-ES" dirty="0">
                <a:ea typeface="Calibri" panose="020F0502020204030204" pitchFamily="34" charset="0"/>
                <a:cs typeface="Times New Roman" panose="02020603050405020304" pitchFamily="18" charset="0"/>
              </a:rPr>
              <a:t>Una vez dentro aparecerán una serie de botones mediante los cuales puede: </a:t>
            </a:r>
            <a:endParaRPr lang="es-ES" sz="1600" dirty="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Courier New" panose="02070309020205020404" pitchFamily="49" charset="0"/>
              <a:buChar char="o"/>
            </a:pPr>
            <a:r>
              <a:rPr lang="es-ES" b="1" dirty="0">
                <a:ea typeface="Calibri" panose="020F0502020204030204" pitchFamily="34" charset="0"/>
                <a:cs typeface="Times New Roman" panose="02020603050405020304" pitchFamily="18" charset="0"/>
              </a:rPr>
              <a:t>Cambiar contraseña</a:t>
            </a:r>
            <a:endParaRPr lang="es-ES" sz="1600" dirty="0">
              <a:ea typeface="Calibri" panose="020F0502020204030204" pitchFamily="34" charset="0"/>
              <a:cs typeface="Times New Roman" panose="02020603050405020304" pitchFamily="18" charset="0"/>
            </a:endParaRPr>
          </a:p>
          <a:p>
            <a:pPr marL="457200" algn="just">
              <a:lnSpc>
                <a:spcPct val="107000"/>
              </a:lnSpc>
              <a:spcAft>
                <a:spcPts val="0"/>
              </a:spcAft>
            </a:pPr>
            <a:r>
              <a:rPr lang="es-ES" b="1" dirty="0">
                <a:ea typeface="Calibri" panose="020F0502020204030204" pitchFamily="34" charset="0"/>
                <a:cs typeface="Times New Roman" panose="02020603050405020304" pitchFamily="18" charset="0"/>
              </a:rPr>
              <a:t> </a:t>
            </a:r>
            <a:endParaRPr lang="es-ES" sz="1600" dirty="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Courier New" panose="02070309020205020404" pitchFamily="49" charset="0"/>
              <a:buChar char="o"/>
            </a:pPr>
            <a:r>
              <a:rPr lang="es-ES" b="1" dirty="0">
                <a:ea typeface="Calibri" panose="020F0502020204030204" pitchFamily="34" charset="0"/>
                <a:cs typeface="Times New Roman" panose="02020603050405020304" pitchFamily="18" charset="0"/>
              </a:rPr>
              <a:t>Ver lista de pacientes</a:t>
            </a:r>
            <a:endParaRPr lang="es-ES" sz="1600" dirty="0">
              <a:ea typeface="Calibri" panose="020F0502020204030204" pitchFamily="34" charset="0"/>
              <a:cs typeface="Times New Roman" panose="02020603050405020304" pitchFamily="18" charset="0"/>
            </a:endParaRPr>
          </a:p>
          <a:p>
            <a:pPr marL="457200" algn="just">
              <a:lnSpc>
                <a:spcPct val="107000"/>
              </a:lnSpc>
              <a:spcAft>
                <a:spcPts val="0"/>
              </a:spcAft>
            </a:pPr>
            <a:r>
              <a:rPr lang="es-ES" b="1" dirty="0">
                <a:ea typeface="Calibri" panose="020F0502020204030204" pitchFamily="34" charset="0"/>
                <a:cs typeface="Times New Roman" panose="02020603050405020304" pitchFamily="18" charset="0"/>
              </a:rPr>
              <a:t> </a:t>
            </a:r>
            <a:endParaRPr lang="es-ES" sz="1600" dirty="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Courier New" panose="02070309020205020404" pitchFamily="49" charset="0"/>
              <a:buChar char="o"/>
            </a:pPr>
            <a:r>
              <a:rPr lang="es-ES" b="1" dirty="0">
                <a:ea typeface="Calibri" panose="020F0502020204030204" pitchFamily="34" charset="0"/>
                <a:cs typeface="Times New Roman" panose="02020603050405020304" pitchFamily="18" charset="0"/>
              </a:rPr>
              <a:t>Cerrar sesión</a:t>
            </a:r>
            <a:endParaRPr lang="es-ES" sz="1600" dirty="0">
              <a:effectLst/>
              <a:ea typeface="Calibri" panose="020F0502020204030204" pitchFamily="34" charset="0"/>
              <a:cs typeface="Times New Roman" panose="02020603050405020304" pitchFamily="18" charset="0"/>
            </a:endParaRPr>
          </a:p>
        </p:txBody>
      </p:sp>
      <p:pic>
        <p:nvPicPr>
          <p:cNvPr id="13" name="Imagen 12"/>
          <p:cNvPicPr/>
          <p:nvPr/>
        </p:nvPicPr>
        <p:blipFill>
          <a:blip r:embed="rId6" cstate="print">
            <a:extLst>
              <a:ext uri="{28A0092B-C50C-407E-A947-70E740481C1C}">
                <a14:useLocalDpi xmlns:a14="http://schemas.microsoft.com/office/drawing/2010/main" val="0"/>
              </a:ext>
            </a:extLst>
          </a:blip>
          <a:stretch>
            <a:fillRect/>
          </a:stretch>
        </p:blipFill>
        <p:spPr>
          <a:xfrm>
            <a:off x="4637088" y="2947917"/>
            <a:ext cx="3551567" cy="2406452"/>
          </a:xfrm>
          <a:prstGeom prst="rect">
            <a:avLst/>
          </a:prstGeom>
          <a:ln>
            <a:noFill/>
          </a:ln>
          <a:effectLst>
            <a:outerShdw blurRad="190500" algn="tl" rotWithShape="0">
              <a:srgbClr val="000000">
                <a:alpha val="70000"/>
              </a:srgbClr>
            </a:outerShdw>
          </a:effectLst>
        </p:spPr>
      </p:pic>
      <p:sp>
        <p:nvSpPr>
          <p:cNvPr id="4" name="Rectángulo 3"/>
          <p:cNvSpPr/>
          <p:nvPr/>
        </p:nvSpPr>
        <p:spPr>
          <a:xfrm>
            <a:off x="2307876" y="1317300"/>
            <a:ext cx="4391715" cy="369332"/>
          </a:xfrm>
          <a:prstGeom prst="rect">
            <a:avLst/>
          </a:prstGeom>
        </p:spPr>
        <p:txBody>
          <a:bodyPr wrap="none">
            <a:spAutoFit/>
          </a:bodyPr>
          <a:lstStyle/>
          <a:p>
            <a:r>
              <a:rPr lang="es-ES" dirty="0">
                <a:hlinkClick r:id="rId7"/>
              </a:rPr>
              <a:t>https://trial.epredictd.org:8443/login?logout</a:t>
            </a:r>
            <a:endParaRPr lang="es-ES" dirty="0"/>
          </a:p>
        </p:txBody>
      </p:sp>
    </p:spTree>
    <p:extLst>
      <p:ext uri="{BB962C8B-B14F-4D97-AF65-F5344CB8AC3E}">
        <p14:creationId xmlns:p14="http://schemas.microsoft.com/office/powerpoint/2010/main" val="3350167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49275" y="1475703"/>
            <a:ext cx="8042276" cy="5382297"/>
          </a:xfrm>
        </p:spPr>
        <p:txBody>
          <a:bodyPr>
            <a:normAutofit/>
          </a:bodyPr>
          <a:lstStyle/>
          <a:p>
            <a:pPr marL="685800" lvl="2" indent="0">
              <a:buNone/>
            </a:pPr>
            <a:endParaRPr lang="es-ES" b="1" dirty="0">
              <a:solidFill>
                <a:srgbClr val="2C7C9F"/>
              </a:solidFill>
              <a:sym typeface="Wingdings"/>
            </a:endParaRPr>
          </a:p>
          <a:p>
            <a:pPr>
              <a:buFont typeface="Courier New" panose="02070309020205020404" pitchFamily="49" charset="0"/>
              <a:buChar char="o"/>
            </a:pPr>
            <a:r>
              <a:rPr lang="es-ES" sz="1800" dirty="0"/>
              <a:t>Si pulsamos en botón de </a:t>
            </a:r>
            <a:r>
              <a:rPr lang="es-ES" sz="1800" b="1" dirty="0"/>
              <a:t>ver lista de pacientes, </a:t>
            </a:r>
            <a:r>
              <a:rPr lang="es-ES" sz="1800" dirty="0"/>
              <a:t>aparecerá una pantalla con una tabla. En ella podemos ver:</a:t>
            </a:r>
          </a:p>
          <a:p>
            <a:pPr marL="0" indent="0">
              <a:buNone/>
            </a:pPr>
            <a:endParaRPr lang="es-ES" sz="1800" dirty="0"/>
          </a:p>
          <a:p>
            <a:pPr marL="893763" lvl="0">
              <a:buFont typeface="Courier New" panose="02070309020205020404" pitchFamily="49" charset="0"/>
              <a:buChar char="o"/>
            </a:pPr>
            <a:r>
              <a:rPr lang="es-ES" sz="1800" dirty="0"/>
              <a:t>Paciente</a:t>
            </a:r>
          </a:p>
          <a:p>
            <a:pPr marL="893763" lvl="0">
              <a:buFont typeface="Courier New" panose="02070309020205020404" pitchFamily="49" charset="0"/>
              <a:buChar char="o"/>
            </a:pPr>
            <a:r>
              <a:rPr lang="es-ES" sz="1800" dirty="0"/>
              <a:t>APP instalada</a:t>
            </a:r>
          </a:p>
          <a:p>
            <a:pPr marL="893763" lvl="0">
              <a:buFont typeface="Courier New" panose="02070309020205020404" pitchFamily="49" charset="0"/>
              <a:buChar char="o"/>
            </a:pPr>
            <a:r>
              <a:rPr lang="es-ES" sz="1800" dirty="0"/>
              <a:t>Cuestionarios T0</a:t>
            </a:r>
          </a:p>
          <a:p>
            <a:pPr marL="893763" lvl="0">
              <a:buFont typeface="Courier New" panose="02070309020205020404" pitchFamily="49" charset="0"/>
              <a:buChar char="o"/>
            </a:pPr>
            <a:r>
              <a:rPr lang="es-ES" sz="1800" dirty="0"/>
              <a:t>Módulos PPP</a:t>
            </a:r>
          </a:p>
          <a:p>
            <a:pPr marL="893763" lvl="0">
              <a:buFont typeface="Courier New" panose="02070309020205020404" pitchFamily="49" charset="0"/>
              <a:buChar char="o"/>
            </a:pPr>
            <a:r>
              <a:rPr lang="es-ES" sz="1800" dirty="0"/>
              <a:t>Cuestionarios T3</a:t>
            </a:r>
          </a:p>
          <a:p>
            <a:pPr marL="893763" lvl="0">
              <a:buFont typeface="Courier New" panose="02070309020205020404" pitchFamily="49" charset="0"/>
              <a:buChar char="o"/>
            </a:pPr>
            <a:r>
              <a:rPr lang="es-ES" sz="1800" dirty="0"/>
              <a:t>Cuestionarios T6</a:t>
            </a:r>
          </a:p>
          <a:p>
            <a:pPr marL="893763" lvl="0">
              <a:buFont typeface="Courier New" panose="02070309020205020404" pitchFamily="49" charset="0"/>
              <a:buChar char="o"/>
            </a:pPr>
            <a:r>
              <a:rPr lang="es-ES" sz="1800" dirty="0"/>
              <a:t>Cuestionarios T9</a:t>
            </a:r>
          </a:p>
          <a:p>
            <a:pPr marL="893763">
              <a:buFont typeface="Courier New" panose="02070309020205020404" pitchFamily="49" charset="0"/>
              <a:buChar char="o"/>
            </a:pPr>
            <a:r>
              <a:rPr lang="es-ES" sz="1800" dirty="0"/>
              <a:t>Cuestionarios T12</a:t>
            </a:r>
            <a:endParaRPr lang="es-ES" sz="1800" b="1" dirty="0">
              <a:solidFill>
                <a:srgbClr val="2C7C9F"/>
              </a:solidFill>
              <a:sym typeface="Wingdings"/>
            </a:endParaRPr>
          </a:p>
        </p:txBody>
      </p:sp>
      <p:pic>
        <p:nvPicPr>
          <p:cNvPr id="9" name="Imagen 8"/>
          <p:cNvPicPr>
            <a:picLocks noChangeAspect="1"/>
          </p:cNvPicPr>
          <p:nvPr/>
        </p:nvPicPr>
        <p:blipFill rotWithShape="1">
          <a:blip r:embed="rId3">
            <a:clrChange>
              <a:clrFrom>
                <a:srgbClr val="F5F5F5"/>
              </a:clrFrom>
              <a:clrTo>
                <a:srgbClr val="F5F5F5">
                  <a:alpha val="0"/>
                </a:srgbClr>
              </a:clrTo>
            </a:clrChange>
            <a:extLst>
              <a:ext uri="{28A0092B-C50C-407E-A947-70E740481C1C}">
                <a14:useLocalDpi xmlns:a14="http://schemas.microsoft.com/office/drawing/2010/main" val="0"/>
              </a:ext>
            </a:extLst>
          </a:blip>
          <a:srcRect l="2812" t="14814" r="72167" b="69383"/>
          <a:stretch/>
        </p:blipFill>
        <p:spPr>
          <a:xfrm>
            <a:off x="0" y="5817906"/>
            <a:ext cx="791814" cy="889053"/>
          </a:xfrm>
          <a:prstGeom prst="rect">
            <a:avLst/>
          </a:prstGeom>
        </p:spPr>
      </p:pic>
      <p:pic>
        <p:nvPicPr>
          <p:cNvPr id="5"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1733" y="2819559"/>
            <a:ext cx="4563694" cy="2796464"/>
          </a:xfrm>
          <a:prstGeom prst="rect">
            <a:avLst/>
          </a:prstGeom>
        </p:spPr>
      </p:pic>
      <p:sp>
        <p:nvSpPr>
          <p:cNvPr id="10" name="Título 1">
            <a:extLst>
              <a:ext uri="{FF2B5EF4-FFF2-40B4-BE49-F238E27FC236}">
                <a16:creationId xmlns:a16="http://schemas.microsoft.com/office/drawing/2014/main" id="{48EB771B-15E3-4FC1-BD2F-425375D06BE3}"/>
              </a:ext>
            </a:extLst>
          </p:cNvPr>
          <p:cNvSpPr>
            <a:spLocks noGrp="1"/>
          </p:cNvSpPr>
          <p:nvPr>
            <p:ph type="title"/>
          </p:nvPr>
        </p:nvSpPr>
        <p:spPr>
          <a:xfrm>
            <a:off x="549275" y="236592"/>
            <a:ext cx="8042276" cy="884187"/>
          </a:xfrm>
          <a:ln w="38100">
            <a:solidFill>
              <a:srgbClr val="62C9AE"/>
            </a:solidFill>
          </a:ln>
          <a:effectLst/>
        </p:spPr>
        <p:txBody>
          <a:bodyPr/>
          <a:lstStyle/>
          <a:p>
            <a:r>
              <a:rPr lang="es-ES" b="1" dirty="0">
                <a:ln w="22225">
                  <a:solidFill>
                    <a:schemeClr val="tx1">
                      <a:lumMod val="85000"/>
                      <a:lumOff val="15000"/>
                    </a:schemeClr>
                  </a:solidFill>
                  <a:prstDash val="solid"/>
                </a:ln>
                <a:solidFill>
                  <a:schemeClr val="bg1">
                    <a:lumMod val="50000"/>
                  </a:schemeClr>
                </a:solidFill>
              </a:rPr>
              <a:t>WEB MÉDICO/A</a:t>
            </a:r>
          </a:p>
        </p:txBody>
      </p:sp>
      <p:pic>
        <p:nvPicPr>
          <p:cNvPr id="7" name="Imagen 6"/>
          <p:cNvPicPr/>
          <p:nvPr/>
        </p:nvPicPr>
        <p:blipFill>
          <a:blip r:embed="rId5" cstate="print">
            <a:extLst>
              <a:ext uri="{28A0092B-C50C-407E-A947-70E740481C1C}">
                <a14:useLocalDpi xmlns:a14="http://schemas.microsoft.com/office/drawing/2010/main" val="0"/>
              </a:ext>
            </a:extLst>
          </a:blip>
          <a:stretch>
            <a:fillRect/>
          </a:stretch>
        </p:blipFill>
        <p:spPr>
          <a:xfrm>
            <a:off x="4637088" y="2947917"/>
            <a:ext cx="3551567" cy="2406452"/>
          </a:xfrm>
          <a:prstGeom prst="rect">
            <a:avLst/>
          </a:prstGeom>
          <a:ln>
            <a:noFill/>
          </a:ln>
          <a:effectLst>
            <a:outerShdw blurRad="190500" algn="tl" rotWithShape="0">
              <a:srgbClr val="000000">
                <a:alpha val="70000"/>
              </a:srgbClr>
            </a:outerShdw>
          </a:effectLst>
        </p:spPr>
      </p:pic>
      <p:sp>
        <p:nvSpPr>
          <p:cNvPr id="2" name="Elipse 1"/>
          <p:cNvSpPr/>
          <p:nvPr/>
        </p:nvSpPr>
        <p:spPr>
          <a:xfrm>
            <a:off x="5552903" y="3036751"/>
            <a:ext cx="1014152" cy="13209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Imagen 5">
            <a:extLst>
              <a:ext uri="{FF2B5EF4-FFF2-40B4-BE49-F238E27FC236}">
                <a16:creationId xmlns:a16="http://schemas.microsoft.com/office/drawing/2014/main" id="{8075DE37-7209-4EA0-A839-107277484F8C}"/>
              </a:ext>
            </a:extLst>
          </p:cNvPr>
          <p:cNvPicPr/>
          <p:nvPr/>
        </p:nvPicPr>
        <p:blipFill>
          <a:blip r:embed="rId6">
            <a:extLst>
              <a:ext uri="{28A0092B-C50C-407E-A947-70E740481C1C}">
                <a14:useLocalDpi xmlns:a14="http://schemas.microsoft.com/office/drawing/2010/main" val="0"/>
              </a:ext>
            </a:extLst>
          </a:blip>
          <a:stretch>
            <a:fillRect/>
          </a:stretch>
        </p:blipFill>
        <p:spPr>
          <a:xfrm>
            <a:off x="4649088" y="2981605"/>
            <a:ext cx="3527566" cy="23390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6334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
                                            <p:txEl>
                                              <p:pRg st="9" end="9"/>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Tema de Office">
  <a:themeElements>
    <a:clrScheme name="Papel">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5977</TotalTime>
  <Words>3989</Words>
  <Application>Microsoft Office PowerPoint</Application>
  <PresentationFormat>Presentación en pantalla (4:3)</PresentationFormat>
  <Paragraphs>581</Paragraphs>
  <Slides>31</Slides>
  <Notes>25</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31</vt:i4>
      </vt:variant>
    </vt:vector>
  </HeadingPairs>
  <TitlesOfParts>
    <vt:vector size="37" baseType="lpstr">
      <vt:lpstr>Arial</vt:lpstr>
      <vt:lpstr>Calibri</vt:lpstr>
      <vt:lpstr>Courier New</vt:lpstr>
      <vt:lpstr>Times New Roman</vt:lpstr>
      <vt:lpstr>Wingdings</vt:lpstr>
      <vt:lpstr>Tema de Office</vt:lpstr>
      <vt:lpstr>Organización Trabajo de Campo</vt:lpstr>
      <vt:lpstr>Presentación de PowerPoint</vt:lpstr>
      <vt:lpstr>Presentación de PowerPoint</vt:lpstr>
      <vt:lpstr>MÉDIC@/PACIENTE</vt:lpstr>
      <vt:lpstr>Presentación de PowerPoint</vt:lpstr>
      <vt:lpstr>Ensayo principal </vt:lpstr>
      <vt:lpstr>Presentación de PowerPoint</vt:lpstr>
      <vt:lpstr>WEB MÉDICO/A</vt:lpstr>
      <vt:lpstr>WEB MÉDICO/A</vt:lpstr>
      <vt:lpstr>WEB MÉDICO/A</vt:lpstr>
      <vt:lpstr>WEB MÉDICO/A</vt:lpstr>
      <vt:lpstr>WEB MÉDICO/A</vt:lpstr>
      <vt:lpstr>Presentación de PowerPoint</vt:lpstr>
      <vt:lpstr>Presentación de PowerPoint</vt:lpstr>
      <vt:lpstr>APP PACIENTE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Proyecto Angostura S.L.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PROCESO DE RECLUTAMIENTO Y CRIBADO</dc:title>
  <dc:creator>Lucas Iglesias</dc:creator>
  <cp:lastModifiedBy>Campos Paino, Maria Henar</cp:lastModifiedBy>
  <cp:revision>326</cp:revision>
  <dcterms:created xsi:type="dcterms:W3CDTF">2018-01-28T12:02:41Z</dcterms:created>
  <dcterms:modified xsi:type="dcterms:W3CDTF">2019-06-11T07:58:46Z</dcterms:modified>
</cp:coreProperties>
</file>